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77" r:id="rId2"/>
    <p:sldId id="269" r:id="rId3"/>
    <p:sldId id="259" r:id="rId4"/>
    <p:sldId id="272" r:id="rId5"/>
    <p:sldId id="288" r:id="rId6"/>
    <p:sldId id="303" r:id="rId7"/>
    <p:sldId id="275" r:id="rId8"/>
    <p:sldId id="258" r:id="rId9"/>
    <p:sldId id="302" r:id="rId10"/>
    <p:sldId id="301" r:id="rId11"/>
    <p:sldId id="295" r:id="rId12"/>
    <p:sldId id="299" r:id="rId13"/>
    <p:sldId id="300" r:id="rId14"/>
    <p:sldId id="276" r:id="rId15"/>
    <p:sldId id="298" r:id="rId16"/>
    <p:sldId id="27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pos="38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3A8"/>
    <a:srgbClr val="3C6EAA"/>
    <a:srgbClr val="FE8294"/>
    <a:srgbClr val="FE4D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6" d="100"/>
          <a:sy n="86" d="100"/>
        </p:scale>
        <p:origin x="374" y="72"/>
      </p:cViewPr>
      <p:guideLst>
        <p:guide orient="horz" pos="2110"/>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BBF06-C0F1-4EEA-9161-94E5AE50D86A}"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358CC-A703-4029-B39F-0A33770C7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t>15</a:t>
            </a:fld>
            <a:endParaRPr lang="zh-CN" altLang="en-US"/>
          </a:p>
        </p:txBody>
      </p:sp>
    </p:spTree>
    <p:extLst>
      <p:ext uri="{BB962C8B-B14F-4D97-AF65-F5344CB8AC3E}">
        <p14:creationId xmlns:p14="http://schemas.microsoft.com/office/powerpoint/2010/main" val="234965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6D2838C-BFF6-44EE-AD8D-5776E64BEE18}" type="datetime1">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AB19CA9-6F5A-421B-95A9-7871EC999B68}" type="datetime1">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2627A39-82AA-4E11-A7C9-5F620A269A31}" type="datetime1">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BBE1022-6ACA-4F55-B3A0-0BD25C3254E5}" type="datetime1">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F6879A-9CBE-4B28-AD8B-12F5DF23C6A9}" type="datetime1">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CA92DD-C6AF-4BE5-B518-78EF51980AF8}" type="datetime1">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C4D006E-3573-49D4-BEA0-7B5B64C8EDFE}" type="datetime1">
              <a:rPr lang="zh-CN" altLang="en-US" smtClean="0"/>
              <a:t>2021/7/2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D25F6B-40D9-4ED2-9306-49B62633A4C2}" type="datetime1">
              <a:rPr lang="zh-CN" altLang="en-US" smtClean="0"/>
              <a:t>2021/7/2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4BEFE52-2D3F-4BD5-AFD2-08925509856C}" type="datetime1">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84DC7CF-6A18-4EBB-9944-CC735FF06DA2}" type="datetime1">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7FC4C6-D029-4A02-8D8A-374C012F707B}" type="datetime1">
              <a:rPr lang="zh-CN" altLang="en-US" smtClean="0"/>
              <a:t>2021/7/2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EA764-9A3F-4F6A-B636-243E8D961E5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10178" y="-954668"/>
            <a:ext cx="3559556" cy="3542489"/>
            <a:chOff x="5588764" y="391169"/>
            <a:chExt cx="2614564" cy="2602028"/>
          </a:xfrm>
        </p:grpSpPr>
        <p:sp>
          <p:nvSpPr>
            <p:cNvPr id="64"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1"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2"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
        <p:nvSpPr>
          <p:cNvPr id="42" name="文本框 41"/>
          <p:cNvSpPr txBox="1"/>
          <p:nvPr/>
        </p:nvSpPr>
        <p:spPr>
          <a:xfrm>
            <a:off x="2755653" y="2987615"/>
            <a:ext cx="5817870" cy="1568450"/>
          </a:xfrm>
          <a:prstGeom prst="rect">
            <a:avLst/>
          </a:prstGeom>
          <a:noFill/>
        </p:spPr>
        <p:txBody>
          <a:bodyPr wrap="square" rtlCol="0">
            <a:spAutoFit/>
          </a:bodyPr>
          <a:lstStyle/>
          <a:p>
            <a:pPr algn="r">
              <a:lnSpc>
                <a:spcPct val="150000"/>
              </a:lnSpc>
            </a:pPr>
            <a:r>
              <a:rPr lang="zh-CN" altLang="en-US" sz="3200" dirty="0">
                <a:solidFill>
                  <a:srgbClr val="3563A8"/>
                </a:solidFill>
              </a:rPr>
              <a:t>机器学习</a:t>
            </a:r>
          </a:p>
          <a:p>
            <a:pPr algn="r">
              <a:lnSpc>
                <a:spcPct val="150000"/>
              </a:lnSpc>
            </a:pPr>
            <a:r>
              <a:rPr lang="zh-CN" altLang="en-US" sz="3200" dirty="0">
                <a:solidFill>
                  <a:srgbClr val="3563A8"/>
                </a:solidFill>
              </a:rPr>
              <a:t>电子商务店铺商家信用评估</a:t>
            </a:r>
          </a:p>
        </p:txBody>
      </p:sp>
      <p:grpSp>
        <p:nvGrpSpPr>
          <p:cNvPr id="49" name="组合 48"/>
          <p:cNvGrpSpPr/>
          <p:nvPr/>
        </p:nvGrpSpPr>
        <p:grpSpPr>
          <a:xfrm>
            <a:off x="1982432" y="4536557"/>
            <a:ext cx="6466114" cy="166257"/>
            <a:chOff x="2233239" y="4536372"/>
            <a:chExt cx="6466114" cy="192986"/>
          </a:xfrm>
        </p:grpSpPr>
        <p:cxnSp>
          <p:nvCxnSpPr>
            <p:cNvPr id="45" name="直接连接符 44"/>
            <p:cNvCxnSpPr/>
            <p:nvPr/>
          </p:nvCxnSpPr>
          <p:spPr>
            <a:xfrm>
              <a:off x="2233239" y="4536372"/>
              <a:ext cx="6466114"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212953" y="4729358"/>
              <a:ext cx="5486400"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619297">
            <a:off x="-2209912" y="-1844306"/>
            <a:ext cx="6484691" cy="6452906"/>
            <a:chOff x="6940262" y="3251983"/>
            <a:chExt cx="971550" cy="966788"/>
          </a:xfrm>
        </p:grpSpPr>
        <p:sp>
          <p:nvSpPr>
            <p:cNvPr id="37"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51" name="组合 50"/>
          <p:cNvGrpSpPr/>
          <p:nvPr/>
        </p:nvGrpSpPr>
        <p:grpSpPr>
          <a:xfrm rot="619297">
            <a:off x="7910195" y="2769870"/>
            <a:ext cx="6562090" cy="6722110"/>
            <a:chOff x="6940262" y="3251983"/>
            <a:chExt cx="971550" cy="966788"/>
          </a:xfrm>
        </p:grpSpPr>
        <p:sp>
          <p:nvSpPr>
            <p:cNvPr id="53"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74" name="组合 73"/>
          <p:cNvGrpSpPr/>
          <p:nvPr/>
        </p:nvGrpSpPr>
        <p:grpSpPr>
          <a:xfrm>
            <a:off x="471970" y="5254440"/>
            <a:ext cx="2490176" cy="2478236"/>
            <a:chOff x="5588764" y="391169"/>
            <a:chExt cx="2614564" cy="2602028"/>
          </a:xfrm>
        </p:grpSpPr>
        <p:sp>
          <p:nvSpPr>
            <p:cNvPr id="75"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0"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1"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
        <p:nvSpPr>
          <p:cNvPr id="4" name="矩形 3"/>
          <p:cNvSpPr/>
          <p:nvPr/>
        </p:nvSpPr>
        <p:spPr>
          <a:xfrm>
            <a:off x="5529210" y="4807896"/>
            <a:ext cx="4120400" cy="306705"/>
          </a:xfrm>
          <a:prstGeom prst="rect">
            <a:avLst/>
          </a:prstGeom>
        </p:spPr>
        <p:txBody>
          <a:bodyPr wrap="square">
            <a:spAutoFit/>
          </a:bodyPr>
          <a:lstStyle/>
          <a:p>
            <a:r>
              <a:rPr lang="zh-CN" altLang="en-US" sz="1400" dirty="0"/>
              <a:t>朱飞龙</a:t>
            </a:r>
            <a:r>
              <a:rPr lang="en-US" altLang="zh-CN" sz="1400" dirty="0"/>
              <a:t> </a:t>
            </a:r>
            <a:r>
              <a:rPr lang="zh-CN" altLang="en-US" sz="1400" dirty="0"/>
              <a:t>王志荣</a:t>
            </a:r>
            <a:r>
              <a:rPr lang="en-US" altLang="zh-CN" sz="1400" dirty="0"/>
              <a:t> </a:t>
            </a:r>
            <a:r>
              <a:rPr lang="zh-CN" altLang="en-US" sz="1400" dirty="0"/>
              <a:t>林铭璐</a:t>
            </a:r>
            <a:r>
              <a:rPr lang="en-US" altLang="zh-CN" sz="1400" dirty="0"/>
              <a:t> </a:t>
            </a:r>
            <a:r>
              <a:rPr lang="zh-CN" altLang="en-US" sz="1400" dirty="0"/>
              <a:t>李采妍</a:t>
            </a:r>
            <a:r>
              <a:rPr lang="en-US" altLang="zh-CN" sz="1400" dirty="0"/>
              <a:t> </a:t>
            </a:r>
            <a:r>
              <a:rPr lang="zh-CN" altLang="en-US" sz="1400" dirty="0"/>
              <a:t>熊尹芝</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94550" y="906616"/>
            <a:ext cx="4837216" cy="460375"/>
          </a:xfrm>
          <a:prstGeom prst="rect">
            <a:avLst/>
          </a:prstGeom>
          <a:noFill/>
        </p:spPr>
        <p:txBody>
          <a:bodyPr wrap="square" rtlCol="0">
            <a:spAutoFit/>
          </a:bodyPr>
          <a:lstStyle/>
          <a:p>
            <a:pPr algn="ctr"/>
            <a:r>
              <a:rPr lang="zh-CN" altLang="en-US" sz="2400" b="1" dirty="0">
                <a:solidFill>
                  <a:srgbClr val="3563A8"/>
                </a:solidFill>
              </a:rPr>
              <a:t>特征衍生（林铭璐、朱飞龙）</a:t>
            </a:r>
          </a:p>
        </p:txBody>
      </p:sp>
      <p:sp>
        <p:nvSpPr>
          <p:cNvPr id="91" name="矩形 90"/>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2" name="文本框 61"/>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
        <p:nvSpPr>
          <p:cNvPr id="55" name="圆角矩形 8">
            <a:extLst>
              <a:ext uri="{FF2B5EF4-FFF2-40B4-BE49-F238E27FC236}">
                <a16:creationId xmlns:a16="http://schemas.microsoft.com/office/drawing/2014/main" id="{C1701B8A-0FB3-4170-A2D9-52471F9784E4}"/>
              </a:ext>
            </a:extLst>
          </p:cNvPr>
          <p:cNvSpPr/>
          <p:nvPr/>
        </p:nvSpPr>
        <p:spPr>
          <a:xfrm>
            <a:off x="866881" y="283464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连续型衍生离散型</a:t>
            </a:r>
          </a:p>
        </p:txBody>
      </p:sp>
      <p:sp>
        <p:nvSpPr>
          <p:cNvPr id="64" name="圆角矩形 27">
            <a:extLst>
              <a:ext uri="{FF2B5EF4-FFF2-40B4-BE49-F238E27FC236}">
                <a16:creationId xmlns:a16="http://schemas.microsoft.com/office/drawing/2014/main" id="{961C90E4-A115-47A4-BA5F-A16BED66C9AB}"/>
              </a:ext>
            </a:extLst>
          </p:cNvPr>
          <p:cNvSpPr/>
          <p:nvPr/>
        </p:nvSpPr>
        <p:spPr>
          <a:xfrm>
            <a:off x="4649469" y="2834640"/>
            <a:ext cx="289306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缩小数量级影响</a:t>
            </a:r>
          </a:p>
        </p:txBody>
      </p:sp>
      <p:sp>
        <p:nvSpPr>
          <p:cNvPr id="65" name="圆角矩形 28">
            <a:extLst>
              <a:ext uri="{FF2B5EF4-FFF2-40B4-BE49-F238E27FC236}">
                <a16:creationId xmlns:a16="http://schemas.microsoft.com/office/drawing/2014/main" id="{64CBFB28-C207-4DAA-B70B-4C60A6A87BE9}"/>
              </a:ext>
            </a:extLst>
          </p:cNvPr>
          <p:cNvSpPr/>
          <p:nvPr/>
        </p:nvSpPr>
        <p:spPr>
          <a:xfrm>
            <a:off x="8431766" y="283464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某些特征的特殊影响</a:t>
            </a:r>
          </a:p>
        </p:txBody>
      </p:sp>
      <p:sp>
        <p:nvSpPr>
          <p:cNvPr id="68" name="圆角矩形 29">
            <a:extLst>
              <a:ext uri="{FF2B5EF4-FFF2-40B4-BE49-F238E27FC236}">
                <a16:creationId xmlns:a16="http://schemas.microsoft.com/office/drawing/2014/main" id="{430F5E31-DA1C-4167-AFC2-488252291779}"/>
              </a:ext>
            </a:extLst>
          </p:cNvPr>
          <p:cNvSpPr/>
          <p:nvPr/>
        </p:nvSpPr>
        <p:spPr>
          <a:xfrm>
            <a:off x="782028"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70" name="圆角矩形 30">
            <a:extLst>
              <a:ext uri="{FF2B5EF4-FFF2-40B4-BE49-F238E27FC236}">
                <a16:creationId xmlns:a16="http://schemas.microsoft.com/office/drawing/2014/main" id="{B2A0DAE4-256E-4CD9-B59A-D1E420E1B34C}"/>
              </a:ext>
            </a:extLst>
          </p:cNvPr>
          <p:cNvSpPr/>
          <p:nvPr/>
        </p:nvSpPr>
        <p:spPr>
          <a:xfrm>
            <a:off x="4564471"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71" name="圆角矩形 31">
            <a:extLst>
              <a:ext uri="{FF2B5EF4-FFF2-40B4-BE49-F238E27FC236}">
                <a16:creationId xmlns:a16="http://schemas.microsoft.com/office/drawing/2014/main" id="{841EE7C5-6D84-42AA-8B60-4CE4E8A97EDE}"/>
              </a:ext>
            </a:extLst>
          </p:cNvPr>
          <p:cNvSpPr/>
          <p:nvPr/>
        </p:nvSpPr>
        <p:spPr>
          <a:xfrm>
            <a:off x="8346913"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Tree>
    <p:extLst>
      <p:ext uri="{BB962C8B-B14F-4D97-AF65-F5344CB8AC3E}">
        <p14:creationId xmlns:p14="http://schemas.microsoft.com/office/powerpoint/2010/main" val="156374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模型建立（朱飞龙、王志荣）</a:t>
            </a:r>
          </a:p>
        </p:txBody>
      </p:sp>
      <p:sp>
        <p:nvSpPr>
          <p:cNvPr id="9" name="圆角矩形 8"/>
          <p:cNvSpPr/>
          <p:nvPr/>
        </p:nvSpPr>
        <p:spPr>
          <a:xfrm>
            <a:off x="866881" y="283464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3563A8"/>
                </a:solidFill>
              </a:rPr>
              <a:t>PCA</a:t>
            </a:r>
            <a:r>
              <a:rPr lang="zh-CN" altLang="en-US" sz="1600" dirty="0">
                <a:solidFill>
                  <a:srgbClr val="3563A8"/>
                </a:solidFill>
              </a:rPr>
              <a:t>降维属性，提取</a:t>
            </a:r>
            <a:r>
              <a:rPr lang="en-US" altLang="zh-CN" sz="1600" dirty="0">
                <a:solidFill>
                  <a:srgbClr val="3563A8"/>
                </a:solidFill>
              </a:rPr>
              <a:t>18</a:t>
            </a:r>
            <a:r>
              <a:rPr lang="zh-CN" altLang="en-US" sz="1600" dirty="0">
                <a:solidFill>
                  <a:srgbClr val="3563A8"/>
                </a:solidFill>
              </a:rPr>
              <a:t>个主成分</a:t>
            </a:r>
          </a:p>
        </p:txBody>
      </p:sp>
      <p:sp>
        <p:nvSpPr>
          <p:cNvPr id="28" name="圆角矩形 27"/>
          <p:cNvSpPr/>
          <p:nvPr/>
        </p:nvSpPr>
        <p:spPr>
          <a:xfrm>
            <a:off x="4649469" y="2834640"/>
            <a:ext cx="289306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3563A8"/>
                </a:solidFill>
              </a:rPr>
              <a:t>Kmeans</a:t>
            </a:r>
            <a:r>
              <a:rPr lang="zh-CN" altLang="en-US" sz="1600" dirty="0">
                <a:solidFill>
                  <a:srgbClr val="3563A8"/>
                </a:solidFill>
              </a:rPr>
              <a:t>聚类，选择最佳簇类</a:t>
            </a:r>
          </a:p>
        </p:txBody>
      </p:sp>
      <p:sp>
        <p:nvSpPr>
          <p:cNvPr id="29" name="圆角矩形 28"/>
          <p:cNvSpPr/>
          <p:nvPr/>
        </p:nvSpPr>
        <p:spPr>
          <a:xfrm>
            <a:off x="8431766" y="283464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信用风险评估</a:t>
            </a:r>
          </a:p>
        </p:txBody>
      </p:sp>
      <p:sp>
        <p:nvSpPr>
          <p:cNvPr id="30" name="圆角矩形 29"/>
          <p:cNvSpPr/>
          <p:nvPr/>
        </p:nvSpPr>
        <p:spPr>
          <a:xfrm>
            <a:off x="782028"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1" name="圆角矩形 30"/>
          <p:cNvSpPr/>
          <p:nvPr/>
        </p:nvSpPr>
        <p:spPr>
          <a:xfrm>
            <a:off x="4564471"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2" name="圆角矩形 31"/>
          <p:cNvSpPr/>
          <p:nvPr/>
        </p:nvSpPr>
        <p:spPr>
          <a:xfrm>
            <a:off x="8346913" y="274802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11" name="右箭头 10"/>
          <p:cNvSpPr/>
          <p:nvPr/>
        </p:nvSpPr>
        <p:spPr>
          <a:xfrm>
            <a:off x="3901102" y="287464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6" name="右箭头 35"/>
          <p:cNvSpPr/>
          <p:nvPr/>
        </p:nvSpPr>
        <p:spPr>
          <a:xfrm>
            <a:off x="7683545" y="287464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7" name="矩形 36"/>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3" name="图片 2">
            <a:extLst>
              <a:ext uri="{FF2B5EF4-FFF2-40B4-BE49-F238E27FC236}">
                <a16:creationId xmlns:a16="http://schemas.microsoft.com/office/drawing/2014/main" id="{C9B27023-A970-49DF-8C7B-7D5EA13E9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4471" y="4228800"/>
            <a:ext cx="3200677" cy="2080440"/>
          </a:xfrm>
          <a:prstGeom prst="rect">
            <a:avLst/>
          </a:prstGeom>
        </p:spPr>
      </p:pic>
      <p:sp>
        <p:nvSpPr>
          <p:cNvPr id="18" name="箭头: 右 17">
            <a:extLst>
              <a:ext uri="{FF2B5EF4-FFF2-40B4-BE49-F238E27FC236}">
                <a16:creationId xmlns:a16="http://schemas.microsoft.com/office/drawing/2014/main" id="{DEDD8C92-6B0A-42F1-A815-4FD489311A87}"/>
              </a:ext>
            </a:extLst>
          </p:cNvPr>
          <p:cNvSpPr/>
          <p:nvPr/>
        </p:nvSpPr>
        <p:spPr>
          <a:xfrm rot="5400000">
            <a:off x="5902625" y="3807806"/>
            <a:ext cx="524368" cy="12880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23561" y="457616"/>
            <a:ext cx="4837216" cy="460375"/>
          </a:xfrm>
          <a:prstGeom prst="rect">
            <a:avLst/>
          </a:prstGeom>
          <a:noFill/>
        </p:spPr>
        <p:txBody>
          <a:bodyPr wrap="square" rtlCol="0">
            <a:spAutoFit/>
          </a:bodyPr>
          <a:lstStyle/>
          <a:p>
            <a:pPr algn="ctr"/>
            <a:r>
              <a:rPr lang="zh-CN" altLang="en-US" sz="2400" b="1" dirty="0">
                <a:solidFill>
                  <a:srgbClr val="3563A8"/>
                </a:solidFill>
              </a:rPr>
              <a:t>主成分结果分析</a:t>
            </a:r>
          </a:p>
        </p:txBody>
      </p:sp>
      <p:sp>
        <p:nvSpPr>
          <p:cNvPr id="37" name="矩形 36"/>
          <p:cNvSpPr/>
          <p:nvPr/>
        </p:nvSpPr>
        <p:spPr>
          <a:xfrm>
            <a:off x="4754087" y="966985"/>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19" name="图片 18">
            <a:extLst>
              <a:ext uri="{FF2B5EF4-FFF2-40B4-BE49-F238E27FC236}">
                <a16:creationId xmlns:a16="http://schemas.microsoft.com/office/drawing/2014/main" id="{980A729D-AED4-4E18-83DC-297D97E412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241" y="1112473"/>
            <a:ext cx="11849857" cy="5576194"/>
          </a:xfrm>
          <a:prstGeom prst="rect">
            <a:avLst/>
          </a:prstGeom>
          <a:noFill/>
          <a:ln>
            <a:noFill/>
          </a:ln>
        </p:spPr>
      </p:pic>
    </p:spTree>
    <p:extLst>
      <p:ext uri="{BB962C8B-B14F-4D97-AF65-F5344CB8AC3E}">
        <p14:creationId xmlns:p14="http://schemas.microsoft.com/office/powerpoint/2010/main" val="34128902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23561" y="457616"/>
            <a:ext cx="4837216" cy="460375"/>
          </a:xfrm>
          <a:prstGeom prst="rect">
            <a:avLst/>
          </a:prstGeom>
          <a:noFill/>
        </p:spPr>
        <p:txBody>
          <a:bodyPr wrap="square" rtlCol="0">
            <a:spAutoFit/>
          </a:bodyPr>
          <a:lstStyle/>
          <a:p>
            <a:pPr algn="ctr"/>
            <a:r>
              <a:rPr lang="zh-CN" altLang="en-US" sz="2400" b="1" dirty="0">
                <a:solidFill>
                  <a:srgbClr val="3563A8"/>
                </a:solidFill>
              </a:rPr>
              <a:t>信用评分</a:t>
            </a:r>
          </a:p>
        </p:txBody>
      </p:sp>
      <p:sp>
        <p:nvSpPr>
          <p:cNvPr id="37" name="矩形 36"/>
          <p:cNvSpPr/>
          <p:nvPr/>
        </p:nvSpPr>
        <p:spPr>
          <a:xfrm>
            <a:off x="4754087" y="966985"/>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10" name="图片 9">
            <a:extLst>
              <a:ext uri="{FF2B5EF4-FFF2-40B4-BE49-F238E27FC236}">
                <a16:creationId xmlns:a16="http://schemas.microsoft.com/office/drawing/2014/main" id="{8CB35CF9-D013-48D7-9DC9-2A5848BE3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280" y="1784705"/>
            <a:ext cx="9552475" cy="4500686"/>
          </a:xfrm>
          <a:prstGeom prst="rect">
            <a:avLst/>
          </a:prstGeom>
        </p:spPr>
      </p:pic>
    </p:spTree>
    <p:extLst>
      <p:ext uri="{BB962C8B-B14F-4D97-AF65-F5344CB8AC3E}">
        <p14:creationId xmlns:p14="http://schemas.microsoft.com/office/powerpoint/2010/main" val="419568047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展望和建议（熊尹芝）</a:t>
            </a:r>
          </a:p>
        </p:txBody>
      </p:sp>
      <p:grpSp>
        <p:nvGrpSpPr>
          <p:cNvPr id="57" name="组合 56"/>
          <p:cNvGrpSpPr/>
          <p:nvPr/>
        </p:nvGrpSpPr>
        <p:grpSpPr>
          <a:xfrm>
            <a:off x="4919489" y="1830234"/>
            <a:ext cx="2395430" cy="2395430"/>
            <a:chOff x="1795099" y="2035189"/>
            <a:chExt cx="2602563" cy="2602563"/>
          </a:xfrm>
          <a:solidFill>
            <a:schemeClr val="bg1"/>
          </a:solidFill>
        </p:grpSpPr>
        <p:sp>
          <p:nvSpPr>
            <p:cNvPr id="59" name="泪滴形 58"/>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椭圆 59"/>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8" name="文本框 57"/>
          <p:cNvSpPr txBox="1"/>
          <p:nvPr/>
        </p:nvSpPr>
        <p:spPr>
          <a:xfrm>
            <a:off x="5174054" y="2406547"/>
            <a:ext cx="1892539" cy="1322070"/>
          </a:xfrm>
          <a:prstGeom prst="rect">
            <a:avLst/>
          </a:prstGeom>
          <a:noFill/>
          <a:ln>
            <a:noFill/>
          </a:ln>
        </p:spPr>
        <p:txBody>
          <a:bodyPr wrap="square" rtlCol="0">
            <a:spAutoFit/>
          </a:bodyPr>
          <a:lstStyle/>
          <a:p>
            <a:pPr algn="ctr"/>
            <a:r>
              <a:rPr lang="en-US" altLang="zh-CN" sz="2000" b="1" dirty="0">
                <a:solidFill>
                  <a:schemeClr val="bg1">
                    <a:lumMod val="50000"/>
                  </a:schemeClr>
                </a:solidFill>
              </a:rPr>
              <a:t>电商店铺相关数据储存于于中心节点上，</a:t>
            </a:r>
            <a:r>
              <a:rPr lang="zh-CN" altLang="en-US" sz="2000" b="1" dirty="0">
                <a:solidFill>
                  <a:schemeClr val="bg1">
                    <a:lumMod val="50000"/>
                  </a:schemeClr>
                </a:solidFill>
              </a:rPr>
              <a:t>易于篡改</a:t>
            </a:r>
          </a:p>
        </p:txBody>
      </p:sp>
      <p:sp>
        <p:nvSpPr>
          <p:cNvPr id="76" name="矩形 75"/>
          <p:cNvSpPr/>
          <p:nvPr/>
        </p:nvSpPr>
        <p:spPr>
          <a:xfrm>
            <a:off x="5157588" y="4890186"/>
            <a:ext cx="1919232" cy="645160"/>
          </a:xfrm>
          <a:prstGeom prst="rect">
            <a:avLst/>
          </a:prstGeom>
        </p:spPr>
        <p:txBody>
          <a:bodyPr wrap="square">
            <a:spAutoFit/>
          </a:bodyPr>
          <a:lstStyle/>
          <a:p>
            <a:pPr algn="ctr"/>
            <a:r>
              <a:rPr altLang="zh-CN" sz="1200" dirty="0">
                <a:solidFill>
                  <a:prstClr val="black">
                    <a:lumMod val="75000"/>
                    <a:lumOff val="25000"/>
                  </a:prstClr>
                </a:solidFill>
                <a:cs typeface="+mn-ea"/>
                <a:sym typeface="+mn-lt"/>
              </a:rPr>
              <a:t>可以探索将各种数据都保存在区块链系统上</a:t>
            </a:r>
            <a:r>
              <a:rPr lang="zh-CN" sz="1200" dirty="0">
                <a:solidFill>
                  <a:prstClr val="black">
                    <a:lumMod val="75000"/>
                    <a:lumOff val="25000"/>
                  </a:prstClr>
                </a:solidFill>
                <a:cs typeface="+mn-ea"/>
                <a:sym typeface="+mn-lt"/>
              </a:rPr>
              <a:t>，保障已有数据的不可篡改性</a:t>
            </a:r>
          </a:p>
        </p:txBody>
      </p:sp>
      <p:grpSp>
        <p:nvGrpSpPr>
          <p:cNvPr id="33" name="组合 32"/>
          <p:cNvGrpSpPr/>
          <p:nvPr/>
        </p:nvGrpSpPr>
        <p:grpSpPr>
          <a:xfrm>
            <a:off x="173624" y="147812"/>
            <a:ext cx="2474763" cy="320040"/>
            <a:chOff x="173624" y="147812"/>
            <a:chExt cx="2474763" cy="320040"/>
          </a:xfrm>
        </p:grpSpPr>
        <p:cxnSp>
          <p:nvCxnSpPr>
            <p:cNvPr id="34" name="直接连接符 33"/>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36" name="文本框 35"/>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grpSp>
        <p:nvGrpSpPr>
          <p:cNvPr id="2" name="组合 1"/>
          <p:cNvGrpSpPr/>
          <p:nvPr/>
        </p:nvGrpSpPr>
        <p:grpSpPr>
          <a:xfrm>
            <a:off x="1275859" y="1817534"/>
            <a:ext cx="2395430" cy="2395430"/>
            <a:chOff x="1795099" y="2035189"/>
            <a:chExt cx="2602563" cy="2602563"/>
          </a:xfrm>
          <a:solidFill>
            <a:schemeClr val="bg1"/>
          </a:solidFill>
        </p:grpSpPr>
        <p:sp>
          <p:nvSpPr>
            <p:cNvPr id="3" name="泪滴形 2"/>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 name="椭圆 3"/>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 name="文本框 4"/>
          <p:cNvSpPr txBox="1"/>
          <p:nvPr/>
        </p:nvSpPr>
        <p:spPr>
          <a:xfrm>
            <a:off x="1513914" y="2447822"/>
            <a:ext cx="1892539" cy="1014730"/>
          </a:xfrm>
          <a:prstGeom prst="rect">
            <a:avLst/>
          </a:prstGeom>
          <a:noFill/>
          <a:ln>
            <a:noFill/>
          </a:ln>
        </p:spPr>
        <p:txBody>
          <a:bodyPr wrap="square" rtlCol="0">
            <a:spAutoFit/>
          </a:bodyPr>
          <a:lstStyle/>
          <a:p>
            <a:pPr algn="ctr"/>
            <a:r>
              <a:rPr lang="en-US" altLang="zh-CN" sz="2000" b="1" dirty="0">
                <a:solidFill>
                  <a:schemeClr val="bg1">
                    <a:lumMod val="50000"/>
                  </a:schemeClr>
                </a:solidFill>
              </a:rPr>
              <a:t>数据获取困难、数据缺乏权威且难以被量化</a:t>
            </a:r>
          </a:p>
        </p:txBody>
      </p:sp>
      <p:sp>
        <p:nvSpPr>
          <p:cNvPr id="7" name="矩形 6"/>
          <p:cNvSpPr/>
          <p:nvPr/>
        </p:nvSpPr>
        <p:spPr>
          <a:xfrm>
            <a:off x="1513958" y="4877486"/>
            <a:ext cx="1919232" cy="829945"/>
          </a:xfrm>
          <a:prstGeom prst="rect">
            <a:avLst/>
          </a:prstGeom>
        </p:spPr>
        <p:txBody>
          <a:bodyPr wrap="square">
            <a:spAutoFit/>
          </a:bodyPr>
          <a:lstStyle/>
          <a:p>
            <a:pPr algn="ctr"/>
            <a:r>
              <a:rPr altLang="zh-CN" sz="1200" dirty="0">
                <a:solidFill>
                  <a:prstClr val="black">
                    <a:lumMod val="75000"/>
                    <a:lumOff val="25000"/>
                  </a:prstClr>
                </a:solidFill>
                <a:cs typeface="+mn-ea"/>
                <a:sym typeface="+mn-lt"/>
              </a:rPr>
              <a:t>政府需规范企业数据开放模式，完善小微企业信息采集通道，明确小微企业信用信息数据采集规范。</a:t>
            </a:r>
          </a:p>
        </p:txBody>
      </p:sp>
      <p:grpSp>
        <p:nvGrpSpPr>
          <p:cNvPr id="9" name="组合 8"/>
          <p:cNvGrpSpPr/>
          <p:nvPr/>
        </p:nvGrpSpPr>
        <p:grpSpPr>
          <a:xfrm>
            <a:off x="8490094" y="1830234"/>
            <a:ext cx="2395430" cy="2395430"/>
            <a:chOff x="1795099" y="2035189"/>
            <a:chExt cx="2602563" cy="2602563"/>
          </a:xfrm>
          <a:solidFill>
            <a:schemeClr val="bg1"/>
          </a:solidFill>
        </p:grpSpPr>
        <p:sp>
          <p:nvSpPr>
            <p:cNvPr id="10" name="泪滴形 9"/>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椭圆 10"/>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2" name="文本框 11"/>
          <p:cNvSpPr txBox="1"/>
          <p:nvPr/>
        </p:nvSpPr>
        <p:spPr>
          <a:xfrm>
            <a:off x="8733229" y="2447822"/>
            <a:ext cx="1892539" cy="1322070"/>
          </a:xfrm>
          <a:prstGeom prst="rect">
            <a:avLst/>
          </a:prstGeom>
          <a:noFill/>
          <a:ln>
            <a:noFill/>
          </a:ln>
        </p:spPr>
        <p:txBody>
          <a:bodyPr wrap="square" rtlCol="0">
            <a:spAutoFit/>
          </a:bodyPr>
          <a:lstStyle/>
          <a:p>
            <a:pPr algn="ctr"/>
            <a:r>
              <a:rPr lang="en-US" altLang="zh-CN" sz="2000" b="1" dirty="0">
                <a:solidFill>
                  <a:schemeClr val="bg1">
                    <a:lumMod val="50000"/>
                  </a:schemeClr>
                </a:solidFill>
              </a:rPr>
              <a:t>尚未建立成熟可靠的大数据电商信贷风控系统</a:t>
            </a:r>
          </a:p>
        </p:txBody>
      </p:sp>
      <p:sp>
        <p:nvSpPr>
          <p:cNvPr id="13" name="矩形 12"/>
          <p:cNvSpPr/>
          <p:nvPr/>
        </p:nvSpPr>
        <p:spPr>
          <a:xfrm>
            <a:off x="8728193" y="4890186"/>
            <a:ext cx="1919232" cy="829945"/>
          </a:xfrm>
          <a:prstGeom prst="rect">
            <a:avLst/>
          </a:prstGeom>
        </p:spPr>
        <p:txBody>
          <a:bodyPr wrap="square">
            <a:spAutoFit/>
          </a:bodyPr>
          <a:lstStyle/>
          <a:p>
            <a:pPr algn="ctr"/>
            <a:r>
              <a:rPr altLang="zh-CN" sz="1200" dirty="0">
                <a:solidFill>
                  <a:prstClr val="black">
                    <a:lumMod val="75000"/>
                    <a:lumOff val="25000"/>
                  </a:prstClr>
                </a:solidFill>
                <a:cs typeface="+mn-ea"/>
                <a:sym typeface="+mn-lt"/>
              </a:rPr>
              <a:t>在无监督学习模型的基础上，通过加强数据处理系统，将理论模型与信贷实践结合起来</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3624" y="147812"/>
            <a:ext cx="1438103" cy="320040"/>
            <a:chOff x="173624" y="147812"/>
            <a:chExt cx="1438103" cy="320040"/>
          </a:xfrm>
        </p:grpSpPr>
        <p:cxnSp>
          <p:nvCxnSpPr>
            <p:cNvPr id="3" name="直接连接符 2"/>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grpSp>
      <p:sp>
        <p:nvSpPr>
          <p:cNvPr id="53" name="文本框 52"/>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分工</a:t>
            </a:r>
          </a:p>
        </p:txBody>
      </p:sp>
      <p:sp>
        <p:nvSpPr>
          <p:cNvPr id="54" name="矩形 53"/>
          <p:cNvSpPr/>
          <p:nvPr/>
        </p:nvSpPr>
        <p:spPr>
          <a:xfrm>
            <a:off x="4754088" y="124438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4"/>
          <a:stretch>
            <a:fillRect/>
          </a:stretch>
        </p:blipFill>
        <p:spPr>
          <a:xfrm>
            <a:off x="1459230" y="1736725"/>
            <a:ext cx="9462770" cy="4539615"/>
          </a:xfrm>
          <a:prstGeom prst="rect">
            <a:avLst/>
          </a:prstGeom>
        </p:spPr>
      </p:pic>
    </p:spTree>
    <p:extLst>
      <p:ext uri="{BB962C8B-B14F-4D97-AF65-F5344CB8AC3E}">
        <p14:creationId xmlns:p14="http://schemas.microsoft.com/office/powerpoint/2010/main" val="311768447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24259" y="3058931"/>
            <a:ext cx="2401935" cy="740139"/>
          </a:xfrm>
          <a:prstGeom prst="rect">
            <a:avLst/>
          </a:prstGeom>
          <a:noFill/>
        </p:spPr>
        <p:txBody>
          <a:bodyPr wrap="square" rtlCol="0">
            <a:spAutoFit/>
          </a:bodyPr>
          <a:lstStyle/>
          <a:p>
            <a:pPr algn="ctr">
              <a:lnSpc>
                <a:spcPct val="150000"/>
              </a:lnSpc>
            </a:pPr>
            <a:r>
              <a:rPr lang="en-US" altLang="zh-CN" sz="3200" dirty="0">
                <a:solidFill>
                  <a:srgbClr val="3563A8"/>
                </a:solidFill>
              </a:rPr>
              <a:t>THANKS</a:t>
            </a:r>
            <a:r>
              <a:rPr lang="zh-CN" altLang="en-US" sz="3200" dirty="0">
                <a:solidFill>
                  <a:srgbClr val="3563A8"/>
                </a:solidFill>
              </a:rPr>
              <a:t>！</a:t>
            </a:r>
          </a:p>
        </p:txBody>
      </p:sp>
      <p:grpSp>
        <p:nvGrpSpPr>
          <p:cNvPr id="14" name="组合 13"/>
          <p:cNvGrpSpPr/>
          <p:nvPr/>
        </p:nvGrpSpPr>
        <p:grpSpPr>
          <a:xfrm rot="619297">
            <a:off x="2853655" y="202547"/>
            <a:ext cx="6484691" cy="6452906"/>
            <a:chOff x="6940262" y="3251983"/>
            <a:chExt cx="971550" cy="966788"/>
          </a:xfrm>
        </p:grpSpPr>
        <p:sp>
          <p:nvSpPr>
            <p:cNvPr id="15"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677392" y="784334"/>
            <a:ext cx="4837216" cy="461665"/>
          </a:xfrm>
          <a:prstGeom prst="rect">
            <a:avLst/>
          </a:prstGeom>
          <a:noFill/>
        </p:spPr>
        <p:txBody>
          <a:bodyPr wrap="square" rtlCol="0">
            <a:spAutoFit/>
          </a:bodyPr>
          <a:lstStyle/>
          <a:p>
            <a:pPr algn="ctr"/>
            <a:r>
              <a:rPr lang="en-US" altLang="zh-CN" sz="2400" b="1" dirty="0">
                <a:solidFill>
                  <a:srgbClr val="3563A8"/>
                </a:solidFill>
              </a:rPr>
              <a:t>OUR PROCESS</a:t>
            </a:r>
            <a:endParaRPr lang="zh-CN" altLang="en-US" sz="2400" b="1" dirty="0">
              <a:solidFill>
                <a:srgbClr val="3563A8"/>
              </a:solidFill>
            </a:endParaRPr>
          </a:p>
        </p:txBody>
      </p:sp>
      <p:grpSp>
        <p:nvGrpSpPr>
          <p:cNvPr id="30" name="组合 29"/>
          <p:cNvGrpSpPr/>
          <p:nvPr/>
        </p:nvGrpSpPr>
        <p:grpSpPr>
          <a:xfrm>
            <a:off x="592455" y="1638300"/>
            <a:ext cx="702945" cy="665480"/>
            <a:chOff x="173624" y="2446020"/>
            <a:chExt cx="811530" cy="811530"/>
          </a:xfrm>
        </p:grpSpPr>
        <p:sp>
          <p:nvSpPr>
            <p:cNvPr id="7" name="椭圆 6"/>
            <p:cNvSpPr/>
            <p:nvPr/>
          </p:nvSpPr>
          <p:spPr>
            <a:xfrm>
              <a:off x="173624" y="244602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80"/>
            <p:cNvSpPr>
              <a:spLocks noEditPoints="1"/>
            </p:cNvSpPr>
            <p:nvPr/>
          </p:nvSpPr>
          <p:spPr bwMode="auto">
            <a:xfrm>
              <a:off x="416595" y="2605986"/>
              <a:ext cx="337018" cy="496986"/>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grpSp>
        <p:nvGrpSpPr>
          <p:cNvPr id="32" name="组合 31"/>
          <p:cNvGrpSpPr/>
          <p:nvPr/>
        </p:nvGrpSpPr>
        <p:grpSpPr>
          <a:xfrm>
            <a:off x="3124835" y="2118360"/>
            <a:ext cx="657860" cy="639445"/>
            <a:chOff x="5558278" y="3474720"/>
            <a:chExt cx="811530" cy="811530"/>
          </a:xfrm>
        </p:grpSpPr>
        <p:sp>
          <p:nvSpPr>
            <p:cNvPr id="61" name="椭圆 60"/>
            <p:cNvSpPr/>
            <p:nvPr/>
          </p:nvSpPr>
          <p:spPr>
            <a:xfrm>
              <a:off x="5558278" y="347472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77"/>
            <p:cNvSpPr>
              <a:spLocks noEditPoints="1"/>
            </p:cNvSpPr>
            <p:nvPr/>
          </p:nvSpPr>
          <p:spPr bwMode="auto">
            <a:xfrm>
              <a:off x="5681591" y="3686731"/>
              <a:ext cx="564904" cy="387509"/>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grpSp>
        <p:nvGrpSpPr>
          <p:cNvPr id="42" name="组合 41"/>
          <p:cNvGrpSpPr/>
          <p:nvPr/>
        </p:nvGrpSpPr>
        <p:grpSpPr>
          <a:xfrm>
            <a:off x="5812790" y="2651125"/>
            <a:ext cx="566420" cy="575310"/>
            <a:chOff x="9410188" y="4572000"/>
            <a:chExt cx="811530" cy="811530"/>
          </a:xfrm>
        </p:grpSpPr>
        <p:sp>
          <p:nvSpPr>
            <p:cNvPr id="62" name="椭圆 61"/>
            <p:cNvSpPr/>
            <p:nvPr/>
          </p:nvSpPr>
          <p:spPr>
            <a:xfrm>
              <a:off x="9410188" y="457200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75"/>
            <p:cNvSpPr>
              <a:spLocks noEditPoints="1"/>
            </p:cNvSpPr>
            <p:nvPr/>
          </p:nvSpPr>
          <p:spPr bwMode="auto">
            <a:xfrm>
              <a:off x="9571033" y="4717103"/>
              <a:ext cx="489841" cy="521324"/>
            </a:xfrm>
            <a:custGeom>
              <a:avLst/>
              <a:gdLst>
                <a:gd name="T0" fmla="*/ 145 w 413"/>
                <a:gd name="T1" fmla="*/ 290 h 440"/>
                <a:gd name="T2" fmla="*/ 104 w 413"/>
                <a:gd name="T3" fmla="*/ 330 h 440"/>
                <a:gd name="T4" fmla="*/ 145 w 413"/>
                <a:gd name="T5" fmla="*/ 371 h 440"/>
                <a:gd name="T6" fmla="*/ 185 w 413"/>
                <a:gd name="T7" fmla="*/ 330 h 440"/>
                <a:gd name="T8" fmla="*/ 145 w 413"/>
                <a:gd name="T9" fmla="*/ 290 h 440"/>
                <a:gd name="T10" fmla="*/ 145 w 413"/>
                <a:gd name="T11" fmla="*/ 356 h 440"/>
                <a:gd name="T12" fmla="*/ 119 w 413"/>
                <a:gd name="T13" fmla="*/ 330 h 440"/>
                <a:gd name="T14" fmla="*/ 145 w 413"/>
                <a:gd name="T15" fmla="*/ 305 h 440"/>
                <a:gd name="T16" fmla="*/ 171 w 413"/>
                <a:gd name="T17" fmla="*/ 330 h 440"/>
                <a:gd name="T18" fmla="*/ 145 w 413"/>
                <a:gd name="T19" fmla="*/ 356 h 440"/>
                <a:gd name="T20" fmla="*/ 222 w 413"/>
                <a:gd name="T21" fmla="*/ 358 h 440"/>
                <a:gd name="T22" fmla="*/ 182 w 413"/>
                <a:gd name="T23" fmla="*/ 399 h 440"/>
                <a:gd name="T24" fmla="*/ 222 w 413"/>
                <a:gd name="T25" fmla="*/ 440 h 440"/>
                <a:gd name="T26" fmla="*/ 263 w 413"/>
                <a:gd name="T27" fmla="*/ 399 h 440"/>
                <a:gd name="T28" fmla="*/ 222 w 413"/>
                <a:gd name="T29" fmla="*/ 358 h 440"/>
                <a:gd name="T30" fmla="*/ 222 w 413"/>
                <a:gd name="T31" fmla="*/ 425 h 440"/>
                <a:gd name="T32" fmla="*/ 197 w 413"/>
                <a:gd name="T33" fmla="*/ 399 h 440"/>
                <a:gd name="T34" fmla="*/ 222 w 413"/>
                <a:gd name="T35" fmla="*/ 373 h 440"/>
                <a:gd name="T36" fmla="*/ 248 w 413"/>
                <a:gd name="T37" fmla="*/ 399 h 440"/>
                <a:gd name="T38" fmla="*/ 222 w 413"/>
                <a:gd name="T39" fmla="*/ 425 h 440"/>
                <a:gd name="T40" fmla="*/ 339 w 413"/>
                <a:gd name="T41" fmla="*/ 0 h 440"/>
                <a:gd name="T42" fmla="*/ 74 w 413"/>
                <a:gd name="T43" fmla="*/ 0 h 440"/>
                <a:gd name="T44" fmla="*/ 0 w 413"/>
                <a:gd name="T45" fmla="*/ 74 h 440"/>
                <a:gd name="T46" fmla="*/ 0 w 413"/>
                <a:gd name="T47" fmla="*/ 204 h 440"/>
                <a:gd name="T48" fmla="*/ 74 w 413"/>
                <a:gd name="T49" fmla="*/ 278 h 440"/>
                <a:gd name="T50" fmla="*/ 339 w 413"/>
                <a:gd name="T51" fmla="*/ 278 h 440"/>
                <a:gd name="T52" fmla="*/ 413 w 413"/>
                <a:gd name="T53" fmla="*/ 204 h 440"/>
                <a:gd name="T54" fmla="*/ 413 w 413"/>
                <a:gd name="T55" fmla="*/ 74 h 440"/>
                <a:gd name="T56" fmla="*/ 339 w 413"/>
                <a:gd name="T57" fmla="*/ 0 h 440"/>
                <a:gd name="T58" fmla="*/ 398 w 413"/>
                <a:gd name="T59" fmla="*/ 204 h 440"/>
                <a:gd name="T60" fmla="*/ 339 w 413"/>
                <a:gd name="T61" fmla="*/ 263 h 440"/>
                <a:gd name="T62" fmla="*/ 74 w 413"/>
                <a:gd name="T63" fmla="*/ 263 h 440"/>
                <a:gd name="T64" fmla="*/ 14 w 413"/>
                <a:gd name="T65" fmla="*/ 204 h 440"/>
                <a:gd name="T66" fmla="*/ 14 w 413"/>
                <a:gd name="T67" fmla="*/ 74 h 440"/>
                <a:gd name="T68" fmla="*/ 74 w 413"/>
                <a:gd name="T69" fmla="*/ 15 h 440"/>
                <a:gd name="T70" fmla="*/ 339 w 413"/>
                <a:gd name="T71" fmla="*/ 15 h 440"/>
                <a:gd name="T72" fmla="*/ 398 w 413"/>
                <a:gd name="T73" fmla="*/ 74 h 440"/>
                <a:gd name="T74" fmla="*/ 398 w 413"/>
                <a:gd name="T75" fmla="*/ 2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440">
                  <a:moveTo>
                    <a:pt x="145" y="290"/>
                  </a:moveTo>
                  <a:cubicBezTo>
                    <a:pt x="122" y="290"/>
                    <a:pt x="104" y="308"/>
                    <a:pt x="104" y="330"/>
                  </a:cubicBezTo>
                  <a:cubicBezTo>
                    <a:pt x="104" y="353"/>
                    <a:pt x="122" y="371"/>
                    <a:pt x="145" y="371"/>
                  </a:cubicBezTo>
                  <a:cubicBezTo>
                    <a:pt x="167" y="371"/>
                    <a:pt x="185" y="353"/>
                    <a:pt x="185" y="330"/>
                  </a:cubicBezTo>
                  <a:cubicBezTo>
                    <a:pt x="185" y="308"/>
                    <a:pt x="167" y="290"/>
                    <a:pt x="145" y="290"/>
                  </a:cubicBezTo>
                  <a:close/>
                  <a:moveTo>
                    <a:pt x="145" y="356"/>
                  </a:moveTo>
                  <a:cubicBezTo>
                    <a:pt x="131" y="356"/>
                    <a:pt x="119" y="345"/>
                    <a:pt x="119" y="330"/>
                  </a:cubicBezTo>
                  <a:cubicBezTo>
                    <a:pt x="119" y="316"/>
                    <a:pt x="131" y="305"/>
                    <a:pt x="145" y="305"/>
                  </a:cubicBezTo>
                  <a:cubicBezTo>
                    <a:pt x="159" y="305"/>
                    <a:pt x="171" y="316"/>
                    <a:pt x="171" y="330"/>
                  </a:cubicBezTo>
                  <a:cubicBezTo>
                    <a:pt x="171" y="345"/>
                    <a:pt x="159" y="356"/>
                    <a:pt x="145" y="356"/>
                  </a:cubicBezTo>
                  <a:close/>
                  <a:moveTo>
                    <a:pt x="222" y="358"/>
                  </a:moveTo>
                  <a:cubicBezTo>
                    <a:pt x="200" y="358"/>
                    <a:pt x="182" y="377"/>
                    <a:pt x="182" y="399"/>
                  </a:cubicBezTo>
                  <a:cubicBezTo>
                    <a:pt x="182" y="421"/>
                    <a:pt x="200" y="440"/>
                    <a:pt x="222" y="440"/>
                  </a:cubicBezTo>
                  <a:cubicBezTo>
                    <a:pt x="245" y="440"/>
                    <a:pt x="263" y="421"/>
                    <a:pt x="263" y="399"/>
                  </a:cubicBezTo>
                  <a:cubicBezTo>
                    <a:pt x="263" y="377"/>
                    <a:pt x="245" y="358"/>
                    <a:pt x="222" y="358"/>
                  </a:cubicBezTo>
                  <a:close/>
                  <a:moveTo>
                    <a:pt x="222" y="425"/>
                  </a:moveTo>
                  <a:cubicBezTo>
                    <a:pt x="208" y="425"/>
                    <a:pt x="197" y="413"/>
                    <a:pt x="197" y="399"/>
                  </a:cubicBezTo>
                  <a:cubicBezTo>
                    <a:pt x="197" y="385"/>
                    <a:pt x="208" y="373"/>
                    <a:pt x="222" y="373"/>
                  </a:cubicBezTo>
                  <a:cubicBezTo>
                    <a:pt x="237" y="373"/>
                    <a:pt x="248" y="385"/>
                    <a:pt x="248" y="399"/>
                  </a:cubicBezTo>
                  <a:cubicBezTo>
                    <a:pt x="248" y="413"/>
                    <a:pt x="237" y="425"/>
                    <a:pt x="222" y="425"/>
                  </a:cubicBezTo>
                  <a:close/>
                  <a:moveTo>
                    <a:pt x="339" y="0"/>
                  </a:moveTo>
                  <a:cubicBezTo>
                    <a:pt x="74" y="0"/>
                    <a:pt x="74" y="0"/>
                    <a:pt x="74" y="0"/>
                  </a:cubicBezTo>
                  <a:cubicBezTo>
                    <a:pt x="33" y="0"/>
                    <a:pt x="0" y="33"/>
                    <a:pt x="0" y="74"/>
                  </a:cubicBezTo>
                  <a:cubicBezTo>
                    <a:pt x="0" y="204"/>
                    <a:pt x="0" y="204"/>
                    <a:pt x="0" y="204"/>
                  </a:cubicBezTo>
                  <a:cubicBezTo>
                    <a:pt x="0" y="245"/>
                    <a:pt x="33" y="278"/>
                    <a:pt x="74" y="278"/>
                  </a:cubicBezTo>
                  <a:cubicBezTo>
                    <a:pt x="339" y="278"/>
                    <a:pt x="339" y="278"/>
                    <a:pt x="339" y="278"/>
                  </a:cubicBezTo>
                  <a:cubicBezTo>
                    <a:pt x="380" y="278"/>
                    <a:pt x="413" y="245"/>
                    <a:pt x="413" y="204"/>
                  </a:cubicBezTo>
                  <a:cubicBezTo>
                    <a:pt x="413" y="74"/>
                    <a:pt x="413" y="74"/>
                    <a:pt x="413" y="74"/>
                  </a:cubicBezTo>
                  <a:cubicBezTo>
                    <a:pt x="413" y="33"/>
                    <a:pt x="380" y="0"/>
                    <a:pt x="339" y="0"/>
                  </a:cubicBezTo>
                  <a:close/>
                  <a:moveTo>
                    <a:pt x="398" y="204"/>
                  </a:moveTo>
                  <a:cubicBezTo>
                    <a:pt x="398" y="237"/>
                    <a:pt x="372" y="263"/>
                    <a:pt x="339" y="263"/>
                  </a:cubicBezTo>
                  <a:cubicBezTo>
                    <a:pt x="74" y="263"/>
                    <a:pt x="74" y="263"/>
                    <a:pt x="74" y="263"/>
                  </a:cubicBezTo>
                  <a:cubicBezTo>
                    <a:pt x="41" y="263"/>
                    <a:pt x="14" y="237"/>
                    <a:pt x="14" y="204"/>
                  </a:cubicBezTo>
                  <a:cubicBezTo>
                    <a:pt x="14" y="74"/>
                    <a:pt x="14" y="74"/>
                    <a:pt x="14" y="74"/>
                  </a:cubicBezTo>
                  <a:cubicBezTo>
                    <a:pt x="14" y="41"/>
                    <a:pt x="41" y="15"/>
                    <a:pt x="74" y="15"/>
                  </a:cubicBezTo>
                  <a:cubicBezTo>
                    <a:pt x="339" y="15"/>
                    <a:pt x="339" y="15"/>
                    <a:pt x="339" y="15"/>
                  </a:cubicBezTo>
                  <a:cubicBezTo>
                    <a:pt x="372" y="15"/>
                    <a:pt x="398" y="41"/>
                    <a:pt x="398" y="74"/>
                  </a:cubicBezTo>
                  <a:lnTo>
                    <a:pt x="398" y="204"/>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sp>
        <p:nvSpPr>
          <p:cNvPr id="78" name="文本框 77"/>
          <p:cNvSpPr txBox="1"/>
          <p:nvPr/>
        </p:nvSpPr>
        <p:spPr>
          <a:xfrm>
            <a:off x="1377943" y="1564780"/>
            <a:ext cx="527709" cy="461665"/>
          </a:xfrm>
          <a:prstGeom prst="rect">
            <a:avLst/>
          </a:prstGeom>
          <a:noFill/>
        </p:spPr>
        <p:txBody>
          <a:bodyPr wrap="none" rtlCol="0">
            <a:spAutoFit/>
          </a:bodyPr>
          <a:lstStyle/>
          <a:p>
            <a:r>
              <a:rPr lang="en-US" altLang="zh-CN" sz="2400" dirty="0">
                <a:solidFill>
                  <a:srgbClr val="3563A8"/>
                </a:solidFill>
              </a:rPr>
              <a:t>01</a:t>
            </a:r>
            <a:endParaRPr lang="zh-CN" altLang="en-US" sz="2400" dirty="0">
              <a:solidFill>
                <a:srgbClr val="3563A8"/>
              </a:solidFill>
            </a:endParaRPr>
          </a:p>
        </p:txBody>
      </p:sp>
      <p:sp>
        <p:nvSpPr>
          <p:cNvPr id="91" name="文本框 90"/>
          <p:cNvSpPr txBox="1"/>
          <p:nvPr/>
        </p:nvSpPr>
        <p:spPr>
          <a:xfrm>
            <a:off x="3819830" y="1909698"/>
            <a:ext cx="527709" cy="461665"/>
          </a:xfrm>
          <a:prstGeom prst="rect">
            <a:avLst/>
          </a:prstGeom>
          <a:noFill/>
        </p:spPr>
        <p:txBody>
          <a:bodyPr wrap="none" rtlCol="0">
            <a:spAutoFit/>
          </a:bodyPr>
          <a:lstStyle/>
          <a:p>
            <a:r>
              <a:rPr lang="en-US" altLang="zh-CN" sz="2400" dirty="0">
                <a:solidFill>
                  <a:srgbClr val="3563A8"/>
                </a:solidFill>
              </a:rPr>
              <a:t>02</a:t>
            </a:r>
            <a:endParaRPr lang="zh-CN" altLang="en-US" sz="2400" dirty="0">
              <a:solidFill>
                <a:srgbClr val="3563A8"/>
              </a:solidFill>
            </a:endParaRPr>
          </a:p>
        </p:txBody>
      </p:sp>
      <p:sp>
        <p:nvSpPr>
          <p:cNvPr id="92" name="文本框 91"/>
          <p:cNvSpPr txBox="1"/>
          <p:nvPr/>
        </p:nvSpPr>
        <p:spPr>
          <a:xfrm>
            <a:off x="4292600" y="2003003"/>
            <a:ext cx="2908307" cy="337185"/>
          </a:xfrm>
          <a:prstGeom prst="rect">
            <a:avLst/>
          </a:prstGeom>
          <a:noFill/>
        </p:spPr>
        <p:txBody>
          <a:bodyPr wrap="square" rtlCol="0">
            <a:spAutoFit/>
          </a:bodyPr>
          <a:lstStyle/>
          <a:p>
            <a:r>
              <a:rPr lang="zh-CN" altLang="en-US" sz="1600" b="1" dirty="0">
                <a:solidFill>
                  <a:srgbClr val="3563A8"/>
                </a:solidFill>
              </a:rPr>
              <a:t>数据获取</a:t>
            </a:r>
          </a:p>
        </p:txBody>
      </p:sp>
      <p:sp>
        <p:nvSpPr>
          <p:cNvPr id="94" name="文本框 93"/>
          <p:cNvSpPr txBox="1"/>
          <p:nvPr/>
        </p:nvSpPr>
        <p:spPr>
          <a:xfrm>
            <a:off x="6386211" y="2436620"/>
            <a:ext cx="527709" cy="461665"/>
          </a:xfrm>
          <a:prstGeom prst="rect">
            <a:avLst/>
          </a:prstGeom>
          <a:noFill/>
        </p:spPr>
        <p:txBody>
          <a:bodyPr wrap="none" rtlCol="0">
            <a:spAutoFit/>
          </a:bodyPr>
          <a:lstStyle/>
          <a:p>
            <a:r>
              <a:rPr lang="en-US" altLang="zh-CN" sz="2400" dirty="0">
                <a:solidFill>
                  <a:srgbClr val="3563A8"/>
                </a:solidFill>
              </a:rPr>
              <a:t>03</a:t>
            </a:r>
            <a:endParaRPr lang="zh-CN" altLang="en-US" sz="2400" dirty="0">
              <a:solidFill>
                <a:srgbClr val="3563A8"/>
              </a:solidFill>
            </a:endParaRPr>
          </a:p>
        </p:txBody>
      </p:sp>
      <p:sp>
        <p:nvSpPr>
          <p:cNvPr id="95" name="文本框 94"/>
          <p:cNvSpPr txBox="1"/>
          <p:nvPr/>
        </p:nvSpPr>
        <p:spPr>
          <a:xfrm>
            <a:off x="6818626" y="2498685"/>
            <a:ext cx="2908307" cy="337185"/>
          </a:xfrm>
          <a:prstGeom prst="rect">
            <a:avLst/>
          </a:prstGeom>
          <a:noFill/>
        </p:spPr>
        <p:txBody>
          <a:bodyPr wrap="square" rtlCol="0">
            <a:spAutoFit/>
          </a:bodyPr>
          <a:lstStyle/>
          <a:p>
            <a:r>
              <a:rPr lang="en-US" altLang="zh-CN" sz="1600" b="1" dirty="0">
                <a:solidFill>
                  <a:srgbClr val="3563A8"/>
                </a:solidFill>
              </a:rPr>
              <a:t>EDA</a:t>
            </a:r>
            <a:endParaRPr lang="zh-CN" altLang="en-US" sz="1600" b="1" dirty="0">
              <a:solidFill>
                <a:srgbClr val="3563A8"/>
              </a:solidFill>
            </a:endParaRPr>
          </a:p>
        </p:txBody>
      </p:sp>
      <p:sp>
        <p:nvSpPr>
          <p:cNvPr id="98" name="矩形 97"/>
          <p:cNvSpPr/>
          <p:nvPr/>
        </p:nvSpPr>
        <p:spPr>
          <a:xfrm>
            <a:off x="4882358" y="124565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73624" y="147812"/>
            <a:ext cx="2474763" cy="320040"/>
            <a:chOff x="173624" y="147812"/>
            <a:chExt cx="2474763" cy="320040"/>
          </a:xfrm>
        </p:grpSpPr>
        <p:cxnSp>
          <p:nvCxnSpPr>
            <p:cNvPr id="39" name="直接连接符 3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41" name="文本框 40"/>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grpSp>
        <p:nvGrpSpPr>
          <p:cNvPr id="2" name="组合 1"/>
          <p:cNvGrpSpPr/>
          <p:nvPr/>
        </p:nvGrpSpPr>
        <p:grpSpPr>
          <a:xfrm>
            <a:off x="1205230" y="1959610"/>
            <a:ext cx="2251710" cy="217170"/>
            <a:chOff x="3677392" y="2605986"/>
            <a:chExt cx="6289568" cy="924356"/>
          </a:xfrm>
        </p:grpSpPr>
        <p:cxnSp>
          <p:nvCxnSpPr>
            <p:cNvPr id="3" name="直接连接符 2"/>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18963" y="1622525"/>
            <a:ext cx="2908307" cy="337185"/>
          </a:xfrm>
          <a:prstGeom prst="rect">
            <a:avLst/>
          </a:prstGeom>
          <a:noFill/>
        </p:spPr>
        <p:txBody>
          <a:bodyPr wrap="square" rtlCol="0">
            <a:spAutoFit/>
          </a:bodyPr>
          <a:lstStyle/>
          <a:p>
            <a:r>
              <a:rPr lang="zh-CN" altLang="en-US" sz="1600" b="1" dirty="0">
                <a:solidFill>
                  <a:srgbClr val="3563A8"/>
                </a:solidFill>
              </a:rPr>
              <a:t>问题背景和意义</a:t>
            </a:r>
          </a:p>
        </p:txBody>
      </p:sp>
      <p:grpSp>
        <p:nvGrpSpPr>
          <p:cNvPr id="6" name="组合 5"/>
          <p:cNvGrpSpPr/>
          <p:nvPr/>
        </p:nvGrpSpPr>
        <p:grpSpPr>
          <a:xfrm>
            <a:off x="3785870" y="2438400"/>
            <a:ext cx="2251710" cy="217170"/>
            <a:chOff x="3677392" y="2605986"/>
            <a:chExt cx="6289568" cy="924356"/>
          </a:xfrm>
        </p:grpSpPr>
        <p:cxnSp>
          <p:nvCxnSpPr>
            <p:cNvPr id="8" name="直接连接符 7"/>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6335395" y="2923540"/>
            <a:ext cx="2251710" cy="217170"/>
            <a:chOff x="3677392" y="2605986"/>
            <a:chExt cx="6289568" cy="924356"/>
          </a:xfrm>
        </p:grpSpPr>
        <p:cxnSp>
          <p:nvCxnSpPr>
            <p:cNvPr id="11" name="直接连接符 10"/>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3"/>
          <a:stretch>
            <a:fillRect/>
          </a:stretch>
        </p:blipFill>
        <p:spPr>
          <a:xfrm>
            <a:off x="8281035" y="3140710"/>
            <a:ext cx="701040" cy="701040"/>
          </a:xfrm>
          <a:prstGeom prst="rect">
            <a:avLst/>
          </a:prstGeom>
        </p:spPr>
      </p:pic>
      <p:grpSp>
        <p:nvGrpSpPr>
          <p:cNvPr id="15" name="组合 14"/>
          <p:cNvGrpSpPr/>
          <p:nvPr/>
        </p:nvGrpSpPr>
        <p:grpSpPr>
          <a:xfrm>
            <a:off x="8880475" y="3491230"/>
            <a:ext cx="2494915" cy="217170"/>
            <a:chOff x="3677392" y="2605986"/>
            <a:chExt cx="6289568" cy="924356"/>
          </a:xfrm>
        </p:grpSpPr>
        <p:cxnSp>
          <p:nvCxnSpPr>
            <p:cNvPr id="16" name="直接连接符 15"/>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966960" y="2605986"/>
              <a:ext cx="0" cy="924356"/>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009380" y="3585210"/>
            <a:ext cx="2400935" cy="989330"/>
            <a:chOff x="5477473" y="-130084"/>
            <a:chExt cx="6231389" cy="2252634"/>
          </a:xfrm>
        </p:grpSpPr>
        <p:cxnSp>
          <p:nvCxnSpPr>
            <p:cNvPr id="19" name="直接连接符 18"/>
            <p:cNvCxnSpPr/>
            <p:nvPr/>
          </p:nvCxnSpPr>
          <p:spPr>
            <a:xfrm>
              <a:off x="11618725" y="-130084"/>
              <a:ext cx="29705" cy="224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477473" y="2073391"/>
              <a:ext cx="6231389" cy="4915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4"/>
          <a:stretch>
            <a:fillRect/>
          </a:stretch>
        </p:blipFill>
        <p:spPr>
          <a:xfrm>
            <a:off x="8272780" y="4147185"/>
            <a:ext cx="709295" cy="709295"/>
          </a:xfrm>
          <a:prstGeom prst="rect">
            <a:avLst/>
          </a:prstGeom>
        </p:spPr>
      </p:pic>
      <p:grpSp>
        <p:nvGrpSpPr>
          <p:cNvPr id="64" name="组合 63"/>
          <p:cNvGrpSpPr/>
          <p:nvPr/>
        </p:nvGrpSpPr>
        <p:grpSpPr>
          <a:xfrm>
            <a:off x="6461125" y="4856480"/>
            <a:ext cx="2239010" cy="223520"/>
            <a:chOff x="8382938" y="-69358"/>
            <a:chExt cx="3309951" cy="2439063"/>
          </a:xfrm>
        </p:grpSpPr>
        <p:cxnSp>
          <p:nvCxnSpPr>
            <p:cNvPr id="65" name="直接连接符 64"/>
            <p:cNvCxnSpPr/>
            <p:nvPr/>
          </p:nvCxnSpPr>
          <p:spPr>
            <a:xfrm>
              <a:off x="11692889" y="-69358"/>
              <a:ext cx="0" cy="243906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8382938" y="2369705"/>
              <a:ext cx="330995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图片 35"/>
          <p:cNvPicPr>
            <a:picLocks noChangeAspect="1"/>
          </p:cNvPicPr>
          <p:nvPr/>
        </p:nvPicPr>
        <p:blipFill>
          <a:blip r:embed="rId5"/>
          <a:stretch>
            <a:fillRect/>
          </a:stretch>
        </p:blipFill>
        <p:spPr>
          <a:xfrm>
            <a:off x="5711190" y="4676140"/>
            <a:ext cx="750570" cy="711200"/>
          </a:xfrm>
          <a:prstGeom prst="rect">
            <a:avLst/>
          </a:prstGeom>
        </p:spPr>
      </p:pic>
      <p:grpSp>
        <p:nvGrpSpPr>
          <p:cNvPr id="37" name="组合 36"/>
          <p:cNvGrpSpPr/>
          <p:nvPr/>
        </p:nvGrpSpPr>
        <p:grpSpPr>
          <a:xfrm>
            <a:off x="3910965" y="5393690"/>
            <a:ext cx="2239010" cy="223520"/>
            <a:chOff x="8382938" y="-69358"/>
            <a:chExt cx="3309951" cy="2439063"/>
          </a:xfrm>
        </p:grpSpPr>
        <p:cxnSp>
          <p:nvCxnSpPr>
            <p:cNvPr id="43" name="直接连接符 42"/>
            <p:cNvCxnSpPr/>
            <p:nvPr/>
          </p:nvCxnSpPr>
          <p:spPr>
            <a:xfrm>
              <a:off x="11692889" y="-69358"/>
              <a:ext cx="0" cy="243906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382938" y="2369705"/>
              <a:ext cx="330995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6"/>
          <a:stretch>
            <a:fillRect/>
          </a:stretch>
        </p:blipFill>
        <p:spPr>
          <a:xfrm>
            <a:off x="3178810" y="5242560"/>
            <a:ext cx="749935" cy="749935"/>
          </a:xfrm>
          <a:prstGeom prst="rect">
            <a:avLst/>
          </a:prstGeom>
        </p:spPr>
      </p:pic>
      <p:sp>
        <p:nvSpPr>
          <p:cNvPr id="52" name="文本框 51"/>
          <p:cNvSpPr txBox="1"/>
          <p:nvPr/>
        </p:nvSpPr>
        <p:spPr>
          <a:xfrm>
            <a:off x="3929050" y="5200735"/>
            <a:ext cx="521970" cy="460375"/>
          </a:xfrm>
          <a:prstGeom prst="rect">
            <a:avLst/>
          </a:prstGeom>
          <a:noFill/>
        </p:spPr>
        <p:txBody>
          <a:bodyPr wrap="none" rtlCol="0">
            <a:spAutoFit/>
          </a:bodyPr>
          <a:lstStyle/>
          <a:p>
            <a:r>
              <a:rPr lang="en-US" altLang="zh-CN" sz="2400" dirty="0">
                <a:solidFill>
                  <a:srgbClr val="3563A8"/>
                </a:solidFill>
              </a:rPr>
              <a:t>07</a:t>
            </a:r>
            <a:endParaRPr lang="zh-CN" altLang="en-US" sz="2400" dirty="0">
              <a:solidFill>
                <a:srgbClr val="3563A8"/>
              </a:solidFill>
            </a:endParaRPr>
          </a:p>
        </p:txBody>
      </p:sp>
      <p:sp>
        <p:nvSpPr>
          <p:cNvPr id="55" name="文本框 54"/>
          <p:cNvSpPr txBox="1"/>
          <p:nvPr/>
        </p:nvSpPr>
        <p:spPr>
          <a:xfrm>
            <a:off x="9014765" y="2951098"/>
            <a:ext cx="521970" cy="460375"/>
          </a:xfrm>
          <a:prstGeom prst="rect">
            <a:avLst/>
          </a:prstGeom>
          <a:noFill/>
        </p:spPr>
        <p:txBody>
          <a:bodyPr wrap="none" rtlCol="0">
            <a:spAutoFit/>
          </a:bodyPr>
          <a:lstStyle/>
          <a:p>
            <a:r>
              <a:rPr lang="en-US" altLang="zh-CN" sz="2400" dirty="0">
                <a:solidFill>
                  <a:srgbClr val="3563A8"/>
                </a:solidFill>
              </a:rPr>
              <a:t>04</a:t>
            </a:r>
            <a:endParaRPr lang="zh-CN" altLang="en-US" sz="2400" dirty="0">
              <a:solidFill>
                <a:srgbClr val="3563A8"/>
              </a:solidFill>
            </a:endParaRPr>
          </a:p>
        </p:txBody>
      </p:sp>
      <p:sp>
        <p:nvSpPr>
          <p:cNvPr id="56" name="文本框 55"/>
          <p:cNvSpPr txBox="1"/>
          <p:nvPr/>
        </p:nvSpPr>
        <p:spPr>
          <a:xfrm>
            <a:off x="8982380" y="4042028"/>
            <a:ext cx="521970" cy="460375"/>
          </a:xfrm>
          <a:prstGeom prst="rect">
            <a:avLst/>
          </a:prstGeom>
          <a:noFill/>
        </p:spPr>
        <p:txBody>
          <a:bodyPr wrap="none" rtlCol="0">
            <a:spAutoFit/>
          </a:bodyPr>
          <a:lstStyle/>
          <a:p>
            <a:r>
              <a:rPr lang="en-US" altLang="zh-CN" sz="2400" dirty="0">
                <a:solidFill>
                  <a:srgbClr val="3563A8"/>
                </a:solidFill>
              </a:rPr>
              <a:t>05</a:t>
            </a:r>
            <a:endParaRPr lang="zh-CN" altLang="en-US" sz="2400" dirty="0">
              <a:solidFill>
                <a:srgbClr val="3563A8"/>
              </a:solidFill>
            </a:endParaRPr>
          </a:p>
        </p:txBody>
      </p:sp>
      <p:sp>
        <p:nvSpPr>
          <p:cNvPr id="57" name="文本框 56"/>
          <p:cNvSpPr txBox="1"/>
          <p:nvPr/>
        </p:nvSpPr>
        <p:spPr>
          <a:xfrm>
            <a:off x="6413170" y="4599558"/>
            <a:ext cx="521970" cy="460375"/>
          </a:xfrm>
          <a:prstGeom prst="rect">
            <a:avLst/>
          </a:prstGeom>
          <a:noFill/>
        </p:spPr>
        <p:txBody>
          <a:bodyPr wrap="none" rtlCol="0">
            <a:spAutoFit/>
          </a:bodyPr>
          <a:lstStyle/>
          <a:p>
            <a:r>
              <a:rPr lang="en-US" altLang="zh-CN" sz="2400" dirty="0">
                <a:solidFill>
                  <a:srgbClr val="3563A8"/>
                </a:solidFill>
              </a:rPr>
              <a:t>06</a:t>
            </a:r>
            <a:endParaRPr lang="zh-CN" altLang="en-US" sz="2400" dirty="0">
              <a:solidFill>
                <a:srgbClr val="3563A8"/>
              </a:solidFill>
            </a:endParaRPr>
          </a:p>
        </p:txBody>
      </p:sp>
      <p:sp>
        <p:nvSpPr>
          <p:cNvPr id="58" name="文本框 57"/>
          <p:cNvSpPr txBox="1"/>
          <p:nvPr/>
        </p:nvSpPr>
        <p:spPr>
          <a:xfrm>
            <a:off x="9461211" y="3013160"/>
            <a:ext cx="2908307" cy="337185"/>
          </a:xfrm>
          <a:prstGeom prst="rect">
            <a:avLst/>
          </a:prstGeom>
          <a:noFill/>
        </p:spPr>
        <p:txBody>
          <a:bodyPr wrap="square" rtlCol="0">
            <a:spAutoFit/>
          </a:bodyPr>
          <a:lstStyle/>
          <a:p>
            <a:r>
              <a:rPr lang="zh-CN" altLang="en-US" sz="1600" b="1" dirty="0">
                <a:solidFill>
                  <a:srgbClr val="3563A8"/>
                </a:solidFill>
              </a:rPr>
              <a:t>数据清洗</a:t>
            </a:r>
          </a:p>
        </p:txBody>
      </p:sp>
      <p:sp>
        <p:nvSpPr>
          <p:cNvPr id="59" name="文本框 58"/>
          <p:cNvSpPr txBox="1"/>
          <p:nvPr/>
        </p:nvSpPr>
        <p:spPr>
          <a:xfrm>
            <a:off x="9360246" y="4146635"/>
            <a:ext cx="2908307" cy="337185"/>
          </a:xfrm>
          <a:prstGeom prst="rect">
            <a:avLst/>
          </a:prstGeom>
          <a:noFill/>
        </p:spPr>
        <p:txBody>
          <a:bodyPr wrap="square" rtlCol="0">
            <a:spAutoFit/>
          </a:bodyPr>
          <a:lstStyle/>
          <a:p>
            <a:r>
              <a:rPr lang="zh-CN" altLang="en-US" sz="1600" b="1" dirty="0">
                <a:solidFill>
                  <a:srgbClr val="3563A8"/>
                </a:solidFill>
              </a:rPr>
              <a:t>特征工程</a:t>
            </a:r>
          </a:p>
        </p:txBody>
      </p:sp>
      <p:sp>
        <p:nvSpPr>
          <p:cNvPr id="60" name="文本框 59"/>
          <p:cNvSpPr txBox="1"/>
          <p:nvPr/>
        </p:nvSpPr>
        <p:spPr>
          <a:xfrm>
            <a:off x="6913880" y="4660900"/>
            <a:ext cx="3007995" cy="337185"/>
          </a:xfrm>
          <a:prstGeom prst="rect">
            <a:avLst/>
          </a:prstGeom>
          <a:noFill/>
        </p:spPr>
        <p:txBody>
          <a:bodyPr wrap="square" rtlCol="0">
            <a:spAutoFit/>
          </a:bodyPr>
          <a:lstStyle/>
          <a:p>
            <a:r>
              <a:rPr lang="zh-CN" altLang="en-US" sz="1600" b="1" dirty="0">
                <a:solidFill>
                  <a:srgbClr val="3563A8"/>
                </a:solidFill>
              </a:rPr>
              <a:t>模型建立</a:t>
            </a:r>
          </a:p>
        </p:txBody>
      </p:sp>
      <p:sp>
        <p:nvSpPr>
          <p:cNvPr id="63" name="文本框 62"/>
          <p:cNvSpPr txBox="1"/>
          <p:nvPr/>
        </p:nvSpPr>
        <p:spPr>
          <a:xfrm>
            <a:off x="4450426" y="5200735"/>
            <a:ext cx="2908307" cy="337185"/>
          </a:xfrm>
          <a:prstGeom prst="rect">
            <a:avLst/>
          </a:prstGeom>
          <a:noFill/>
        </p:spPr>
        <p:txBody>
          <a:bodyPr wrap="square" rtlCol="0">
            <a:spAutoFit/>
          </a:bodyPr>
          <a:lstStyle/>
          <a:p>
            <a:r>
              <a:rPr lang="zh-CN" altLang="en-US" sz="1600" b="1" dirty="0">
                <a:solidFill>
                  <a:srgbClr val="3563A8"/>
                </a:solidFill>
              </a:rPr>
              <a:t>展望与建议</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3624" y="147812"/>
            <a:ext cx="1438103" cy="320040"/>
            <a:chOff x="173624" y="147812"/>
            <a:chExt cx="1438103" cy="320040"/>
          </a:xfrm>
        </p:grpSpPr>
        <p:cxnSp>
          <p:nvCxnSpPr>
            <p:cNvPr id="3" name="直接连接符 2"/>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grpSp>
      <p:sp>
        <p:nvSpPr>
          <p:cNvPr id="53" name="文本框 52"/>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研究背景和意义（熊尹芝）</a:t>
            </a:r>
          </a:p>
        </p:txBody>
      </p:sp>
      <p:sp>
        <p:nvSpPr>
          <p:cNvPr id="54" name="矩形 53"/>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6816436" y="2573521"/>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6816436" y="3881423"/>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816436" y="5189325"/>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72"/>
          <p:cNvSpPr>
            <a:spLocks noEditPoints="1"/>
          </p:cNvSpPr>
          <p:nvPr/>
        </p:nvSpPr>
        <p:spPr bwMode="auto">
          <a:xfrm>
            <a:off x="6999634" y="2744438"/>
            <a:ext cx="450324" cy="451136"/>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4" name="Freeform 73"/>
          <p:cNvSpPr>
            <a:spLocks noEditPoints="1"/>
          </p:cNvSpPr>
          <p:nvPr/>
        </p:nvSpPr>
        <p:spPr bwMode="auto">
          <a:xfrm>
            <a:off x="6998525" y="4117385"/>
            <a:ext cx="429609" cy="359612"/>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5" name="Freeform 92"/>
          <p:cNvSpPr>
            <a:spLocks noEditPoints="1"/>
          </p:cNvSpPr>
          <p:nvPr/>
        </p:nvSpPr>
        <p:spPr bwMode="auto">
          <a:xfrm>
            <a:off x="7035781" y="5354565"/>
            <a:ext cx="357190" cy="452468"/>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4" name="矩形 3"/>
          <p:cNvSpPr/>
          <p:nvPr/>
        </p:nvSpPr>
        <p:spPr>
          <a:xfrm>
            <a:off x="7768855" y="2696521"/>
            <a:ext cx="4120400" cy="306705"/>
          </a:xfrm>
          <a:prstGeom prst="rect">
            <a:avLst/>
          </a:prstGeom>
        </p:spPr>
        <p:txBody>
          <a:bodyPr wrap="square">
            <a:spAutoFit/>
          </a:bodyPr>
          <a:lstStyle/>
          <a:p>
            <a:r>
              <a:rPr lang="zh-CN" altLang="en-US" sz="1400" dirty="0"/>
              <a:t>电子商务市场飞速发展</a:t>
            </a:r>
          </a:p>
        </p:txBody>
      </p:sp>
      <p:sp>
        <p:nvSpPr>
          <p:cNvPr id="57" name="矩形 56"/>
          <p:cNvSpPr/>
          <p:nvPr/>
        </p:nvSpPr>
        <p:spPr>
          <a:xfrm>
            <a:off x="7768855" y="4035581"/>
            <a:ext cx="4120400" cy="737235"/>
          </a:xfrm>
          <a:prstGeom prst="rect">
            <a:avLst/>
          </a:prstGeom>
        </p:spPr>
        <p:txBody>
          <a:bodyPr wrap="square">
            <a:spAutoFit/>
          </a:bodyPr>
          <a:lstStyle/>
          <a:p>
            <a:r>
              <a:rPr altLang="zh-CN" sz="1400" dirty="0">
                <a:solidFill>
                  <a:schemeClr val="tx1">
                    <a:lumMod val="75000"/>
                    <a:lumOff val="25000"/>
                  </a:schemeClr>
                </a:solidFill>
                <a:cs typeface="+mn-ea"/>
                <a:sym typeface="+mn-lt"/>
              </a:rPr>
              <a:t>电子商务标准化进程的不断加快，增大了对市场秩序规范的难度，也使电子商务相关信贷的可获得性难度加大。</a:t>
            </a:r>
          </a:p>
        </p:txBody>
      </p:sp>
      <p:sp>
        <p:nvSpPr>
          <p:cNvPr id="60" name="矩形 59"/>
          <p:cNvSpPr/>
          <p:nvPr/>
        </p:nvSpPr>
        <p:spPr>
          <a:xfrm>
            <a:off x="7768855" y="5312325"/>
            <a:ext cx="4120400" cy="737235"/>
          </a:xfrm>
          <a:prstGeom prst="rect">
            <a:avLst/>
          </a:prstGeom>
        </p:spPr>
        <p:txBody>
          <a:bodyPr wrap="square">
            <a:spAutoFit/>
          </a:bodyPr>
          <a:lstStyle/>
          <a:p>
            <a:r>
              <a:rPr altLang="zh-CN" sz="1400" dirty="0">
                <a:solidFill>
                  <a:schemeClr val="tx1">
                    <a:lumMod val="75000"/>
                    <a:lumOff val="25000"/>
                  </a:schemeClr>
                </a:solidFill>
                <a:cs typeface="+mn-ea"/>
                <a:sym typeface="+mn-lt"/>
              </a:rPr>
              <a:t>建立切实可行、有效可靠的电商店铺信用评价体系对于消费者的权益保障和促进针对电商店铺的小小微企业贷款有正面作用</a:t>
            </a:r>
          </a:p>
        </p:txBody>
      </p:sp>
      <p:sp>
        <p:nvSpPr>
          <p:cNvPr id="66" name="矩形 65"/>
          <p:cNvSpPr/>
          <p:nvPr/>
        </p:nvSpPr>
        <p:spPr>
          <a:xfrm>
            <a:off x="558278" y="2587641"/>
            <a:ext cx="5400866" cy="321773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669821" y="4207054"/>
            <a:ext cx="1156514" cy="259849"/>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GET MORE</a:t>
            </a:r>
            <a:endParaRPr lang="zh-CN" altLang="en-US" sz="1400" dirty="0">
              <a:solidFill>
                <a:schemeClr val="bg1"/>
              </a:solidFill>
            </a:endParaRPr>
          </a:p>
        </p:txBody>
      </p:sp>
      <p:pic>
        <p:nvPicPr>
          <p:cNvPr id="2" name="图片 1"/>
          <p:cNvPicPr>
            <a:picLocks noChangeAspect="1"/>
          </p:cNvPicPr>
          <p:nvPr/>
        </p:nvPicPr>
        <p:blipFill>
          <a:blip r:embed="rId3"/>
          <a:stretch>
            <a:fillRect/>
          </a:stretch>
        </p:blipFill>
        <p:spPr>
          <a:xfrm>
            <a:off x="374015" y="2573655"/>
            <a:ext cx="5769610" cy="3231515"/>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4817588" y="1030394"/>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3740892" y="446514"/>
            <a:ext cx="4837216" cy="460375"/>
          </a:xfrm>
          <a:prstGeom prst="rect">
            <a:avLst/>
          </a:prstGeom>
          <a:noFill/>
        </p:spPr>
        <p:txBody>
          <a:bodyPr wrap="square" rtlCol="0">
            <a:spAutoFit/>
          </a:bodyPr>
          <a:lstStyle/>
          <a:p>
            <a:pPr algn="ctr"/>
            <a:r>
              <a:rPr lang="zh-CN" altLang="en-US" sz="2400" b="1" dirty="0">
                <a:solidFill>
                  <a:srgbClr val="3563A8"/>
                </a:solidFill>
              </a:rPr>
              <a:t>数据获取（朱飞龙、王志荣）</a:t>
            </a:r>
          </a:p>
        </p:txBody>
      </p:sp>
      <p:grpSp>
        <p:nvGrpSpPr>
          <p:cNvPr id="53" name="组合 52"/>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1" name="文本框 60"/>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5" name="图片 4" descr="看店宝数据爬取gif"/>
          <p:cNvPicPr>
            <a:picLocks noChangeAspect="1"/>
          </p:cNvPicPr>
          <p:nvPr/>
        </p:nvPicPr>
        <p:blipFill>
          <a:blip r:embed="rId3"/>
          <a:stretch>
            <a:fillRect/>
          </a:stretch>
        </p:blipFill>
        <p:spPr>
          <a:xfrm>
            <a:off x="1311910" y="1201420"/>
            <a:ext cx="10262870" cy="5500370"/>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4817588" y="1030394"/>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3740892" y="446514"/>
            <a:ext cx="4837216" cy="460375"/>
          </a:xfrm>
          <a:prstGeom prst="rect">
            <a:avLst/>
          </a:prstGeom>
          <a:noFill/>
        </p:spPr>
        <p:txBody>
          <a:bodyPr wrap="square" rtlCol="0">
            <a:spAutoFit/>
          </a:bodyPr>
          <a:lstStyle/>
          <a:p>
            <a:pPr algn="ctr"/>
            <a:r>
              <a:rPr lang="zh-CN" altLang="en-US" sz="2400" b="1" dirty="0">
                <a:solidFill>
                  <a:srgbClr val="3563A8"/>
                </a:solidFill>
              </a:rPr>
              <a:t>数据获取</a:t>
            </a:r>
          </a:p>
        </p:txBody>
      </p:sp>
      <p:grpSp>
        <p:nvGrpSpPr>
          <p:cNvPr id="53" name="组合 52"/>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1" name="文本框 60"/>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2" name="图片 1" descr="天猫数据爬取gif"/>
          <p:cNvPicPr>
            <a:picLocks noChangeAspect="1"/>
          </p:cNvPicPr>
          <p:nvPr/>
        </p:nvPicPr>
        <p:blipFill>
          <a:blip r:embed="rId3"/>
          <a:stretch>
            <a:fillRect/>
          </a:stretch>
        </p:blipFill>
        <p:spPr>
          <a:xfrm>
            <a:off x="1335405" y="1275715"/>
            <a:ext cx="9100820" cy="537337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36689" y="864126"/>
            <a:ext cx="4837216" cy="460375"/>
          </a:xfrm>
          <a:prstGeom prst="rect">
            <a:avLst/>
          </a:prstGeom>
          <a:noFill/>
        </p:spPr>
        <p:txBody>
          <a:bodyPr wrap="square" rtlCol="0">
            <a:spAutoFit/>
          </a:bodyPr>
          <a:lstStyle/>
          <a:p>
            <a:pPr algn="ctr"/>
            <a:r>
              <a:rPr lang="en-US" altLang="zh-CN" sz="2400" b="1" dirty="0">
                <a:solidFill>
                  <a:srgbClr val="3563A8"/>
                </a:solidFill>
              </a:rPr>
              <a:t>EDA</a:t>
            </a:r>
            <a:r>
              <a:rPr lang="zh-CN" altLang="en-US" sz="2400" b="1" dirty="0">
                <a:solidFill>
                  <a:srgbClr val="3563A8"/>
                </a:solidFill>
              </a:rPr>
              <a:t>（李采妍）</a:t>
            </a:r>
          </a:p>
        </p:txBody>
      </p:sp>
      <p:sp>
        <p:nvSpPr>
          <p:cNvPr id="9" name="椭圆 8"/>
          <p:cNvSpPr/>
          <p:nvPr/>
        </p:nvSpPr>
        <p:spPr>
          <a:xfrm>
            <a:off x="763802" y="3067742"/>
            <a:ext cx="2560320" cy="256032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9" idx="6"/>
            <a:endCxn id="15" idx="2"/>
          </p:cNvCxnSpPr>
          <p:nvPr/>
        </p:nvCxnSpPr>
        <p:spPr>
          <a:xfrm>
            <a:off x="3324122" y="4347902"/>
            <a:ext cx="361388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938010" y="3787832"/>
            <a:ext cx="1120140" cy="112014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5" idx="0"/>
          </p:cNvCxnSpPr>
          <p:nvPr/>
        </p:nvCxnSpPr>
        <p:spPr>
          <a:xfrm flipV="1">
            <a:off x="7498080" y="2903220"/>
            <a:ext cx="0" cy="8846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7"/>
          </p:cNvCxnSpPr>
          <p:nvPr/>
        </p:nvCxnSpPr>
        <p:spPr>
          <a:xfrm flipV="1">
            <a:off x="7894109" y="3304886"/>
            <a:ext cx="667876" cy="6469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5" idx="5"/>
          </p:cNvCxnSpPr>
          <p:nvPr/>
        </p:nvCxnSpPr>
        <p:spPr>
          <a:xfrm>
            <a:off x="7894109" y="4743931"/>
            <a:ext cx="712681"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4"/>
            <a:endCxn id="39" idx="0"/>
          </p:cNvCxnSpPr>
          <p:nvPr/>
        </p:nvCxnSpPr>
        <p:spPr>
          <a:xfrm>
            <a:off x="7498080" y="4907972"/>
            <a:ext cx="11388" cy="8427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3"/>
          </p:cNvCxnSpPr>
          <p:nvPr/>
        </p:nvCxnSpPr>
        <p:spPr>
          <a:xfrm flipH="1">
            <a:off x="6407434" y="4743931"/>
            <a:ext cx="694617"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1"/>
          </p:cNvCxnSpPr>
          <p:nvPr/>
        </p:nvCxnSpPr>
        <p:spPr>
          <a:xfrm flipH="1" flipV="1">
            <a:off x="6443188" y="3293009"/>
            <a:ext cx="658863" cy="6588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5848614" y="2726509"/>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156846" y="2234316"/>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455472" y="271434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501192" y="533376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68234" y="5750693"/>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835319" y="528682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8" descr="\\MAGNUM\Projects\Microsoft\Cloud Power FY12\Design\Icons\PNGs\Cross Platform.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1008467" y="3237636"/>
            <a:ext cx="2070990" cy="2220532"/>
          </a:xfrm>
          <a:prstGeom prst="rect">
            <a:avLst/>
          </a:prstGeom>
          <a:noFill/>
        </p:spPr>
      </p:pic>
      <p:pic>
        <p:nvPicPr>
          <p:cNvPr id="44" name="Picture 3" descr="C:\Users\HOWARDY.REDMOND\AppData\Local\Microsoft\Windows\Temporary Internet Files\Content.IE5\5W4A3OMT\MC900351855[1].wm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4269" y="4026702"/>
            <a:ext cx="550482" cy="67150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MAGNUM\Projects\Microsoft\Cloud Power FY12\Design\ICONS_PNG\Increase.png"/>
          <p:cNvPicPr>
            <a:picLocks noChangeAspect="1" noChangeArrowheads="1"/>
          </p:cNvPicPr>
          <p:nvPr/>
        </p:nvPicPr>
        <p:blipFill>
          <a:blip r:embed="rId4" cstate="print">
            <a:grayscl/>
          </a:blip>
          <a:srcRect/>
          <a:stretch>
            <a:fillRect/>
          </a:stretch>
        </p:blipFill>
        <p:spPr bwMode="auto">
          <a:xfrm>
            <a:off x="7234269" y="2311875"/>
            <a:ext cx="508307" cy="508175"/>
          </a:xfrm>
          <a:prstGeom prst="rect">
            <a:avLst/>
          </a:prstGeom>
          <a:noFill/>
        </p:spPr>
      </p:pic>
      <p:pic>
        <p:nvPicPr>
          <p:cNvPr id="46" name="Picture 2" descr="\\MAGNUM\Projects\Microsoft\Cloud Power FY12\Design\Icons\PNGs\Electricity.png"/>
          <p:cNvPicPr>
            <a:picLocks noChangeAspect="1" noChangeArrowheads="1"/>
          </p:cNvPicPr>
          <p:nvPr/>
        </p:nvPicPr>
        <p:blipFill>
          <a:blip r:embed="rId5" cstate="print">
            <a:grayscl/>
          </a:blip>
          <a:srcRect/>
          <a:stretch>
            <a:fillRect/>
          </a:stretch>
        </p:blipFill>
        <p:spPr bwMode="auto">
          <a:xfrm>
            <a:off x="8554056" y="2831144"/>
            <a:ext cx="485298" cy="485172"/>
          </a:xfrm>
          <a:prstGeom prst="rect">
            <a:avLst/>
          </a:prstGeom>
          <a:noFill/>
        </p:spPr>
      </p:pic>
      <p:grpSp>
        <p:nvGrpSpPr>
          <p:cNvPr id="56" name="组合 55"/>
          <p:cNvGrpSpPr/>
          <p:nvPr/>
        </p:nvGrpSpPr>
        <p:grpSpPr>
          <a:xfrm>
            <a:off x="8899682" y="4003842"/>
            <a:ext cx="682468" cy="682468"/>
            <a:chOff x="8385332" y="3412308"/>
            <a:chExt cx="682468" cy="682468"/>
          </a:xfrm>
        </p:grpSpPr>
        <p:sp>
          <p:nvSpPr>
            <p:cNvPr id="37" name="椭圆 36"/>
            <p:cNvSpPr/>
            <p:nvPr/>
          </p:nvSpPr>
          <p:spPr>
            <a:xfrm>
              <a:off x="8385332" y="341230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ed Rectangle 29"/>
            <p:cNvSpPr/>
            <p:nvPr/>
          </p:nvSpPr>
          <p:spPr bwMode="black">
            <a:xfrm>
              <a:off x="8620552" y="3517340"/>
              <a:ext cx="212027" cy="472403"/>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685800" fontAlgn="base">
                <a:spcBef>
                  <a:spcPct val="0"/>
                </a:spcBef>
                <a:spcAft>
                  <a:spcPct val="0"/>
                </a:spcAft>
              </a:pPr>
              <a:endParaRPr lang="en-US"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49" name="Picture 5" descr="\\MAGNUM\Projects\Microsoft\Cloud Power FY12\Design\Icons\PNGs\Stop_watch.png"/>
          <p:cNvPicPr>
            <a:picLocks noChangeAspect="1" noChangeArrowheads="1"/>
          </p:cNvPicPr>
          <p:nvPr/>
        </p:nvPicPr>
        <p:blipFill>
          <a:blip r:embed="rId6" cstate="print">
            <a:grayscl/>
          </a:blip>
          <a:srcRect/>
          <a:stretch>
            <a:fillRect/>
          </a:stretch>
        </p:blipFill>
        <p:spPr bwMode="auto">
          <a:xfrm>
            <a:off x="8583930" y="5418668"/>
            <a:ext cx="512799" cy="512666"/>
          </a:xfrm>
          <a:prstGeom prst="rect">
            <a:avLst/>
          </a:prstGeom>
          <a:noFill/>
          <a:ln>
            <a:noFill/>
          </a:ln>
        </p:spPr>
      </p:pic>
      <p:sp>
        <p:nvSpPr>
          <p:cNvPr id="50" name="Freeform 217"/>
          <p:cNvSpPr>
            <a:spLocks noChangeAspect="1" noEditPoints="1"/>
          </p:cNvSpPr>
          <p:nvPr/>
        </p:nvSpPr>
        <p:spPr bwMode="auto">
          <a:xfrm>
            <a:off x="7325994" y="5901100"/>
            <a:ext cx="389891" cy="387897"/>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nvGrpSpPr>
          <p:cNvPr id="51" name="Group 351"/>
          <p:cNvGrpSpPr>
            <a:grpSpLocks noChangeAspect="1"/>
          </p:cNvGrpSpPr>
          <p:nvPr/>
        </p:nvGrpSpPr>
        <p:grpSpPr bwMode="auto">
          <a:xfrm>
            <a:off x="6047159" y="2849373"/>
            <a:ext cx="291954" cy="480024"/>
            <a:chOff x="-3435" y="469"/>
            <a:chExt cx="574" cy="944"/>
          </a:xfrm>
          <a:solidFill>
            <a:schemeClr val="bg1">
              <a:lumMod val="65000"/>
            </a:schemeClr>
          </a:solidFill>
        </p:grpSpPr>
        <p:sp>
          <p:nvSpPr>
            <p:cNvPr id="52" name="Freeform 352"/>
            <p:cNvSpPr/>
            <p:nvPr/>
          </p:nvSpPr>
          <p:spPr bwMode="auto">
            <a:xfrm>
              <a:off x="-3435" y="648"/>
              <a:ext cx="574" cy="765"/>
            </a:xfrm>
            <a:custGeom>
              <a:avLst/>
              <a:gdLst>
                <a:gd name="T0" fmla="*/ 210 w 243"/>
                <a:gd name="T1" fmla="*/ 143 h 324"/>
                <a:gd name="T2" fmla="*/ 131 w 243"/>
                <a:gd name="T3" fmla="*/ 135 h 324"/>
                <a:gd name="T4" fmla="*/ 128 w 243"/>
                <a:gd name="T5" fmla="*/ 21 h 324"/>
                <a:gd name="T6" fmla="*/ 107 w 243"/>
                <a:gd name="T7" fmla="*/ 0 h 324"/>
                <a:gd name="T8" fmla="*/ 91 w 243"/>
                <a:gd name="T9" fmla="*/ 21 h 324"/>
                <a:gd name="T10" fmla="*/ 91 w 243"/>
                <a:gd name="T11" fmla="*/ 181 h 324"/>
                <a:gd name="T12" fmla="*/ 60 w 243"/>
                <a:gd name="T13" fmla="*/ 146 h 324"/>
                <a:gd name="T14" fmla="*/ 11 w 243"/>
                <a:gd name="T15" fmla="*/ 136 h 324"/>
                <a:gd name="T16" fmla="*/ 28 w 243"/>
                <a:gd name="T17" fmla="*/ 169 h 324"/>
                <a:gd name="T18" fmla="*/ 111 w 243"/>
                <a:gd name="T19" fmla="*/ 289 h 324"/>
                <a:gd name="T20" fmla="*/ 125 w 243"/>
                <a:gd name="T21" fmla="*/ 307 h 324"/>
                <a:gd name="T22" fmla="*/ 134 w 243"/>
                <a:gd name="T23" fmla="*/ 314 h 324"/>
                <a:gd name="T24" fmla="*/ 168 w 243"/>
                <a:gd name="T25" fmla="*/ 324 h 324"/>
                <a:gd name="T26" fmla="*/ 232 w 243"/>
                <a:gd name="T27" fmla="*/ 265 h 324"/>
                <a:gd name="T28" fmla="*/ 232 w 243"/>
                <a:gd name="T29" fmla="*/ 262 h 324"/>
                <a:gd name="T30" fmla="*/ 243 w 243"/>
                <a:gd name="T31" fmla="*/ 168 h 324"/>
                <a:gd name="T32" fmla="*/ 210 w 243"/>
                <a:gd name="T33" fmla="*/ 14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24">
                  <a:moveTo>
                    <a:pt x="210" y="143"/>
                  </a:moveTo>
                  <a:cubicBezTo>
                    <a:pt x="131" y="135"/>
                    <a:pt x="131" y="135"/>
                    <a:pt x="131" y="135"/>
                  </a:cubicBezTo>
                  <a:cubicBezTo>
                    <a:pt x="131" y="97"/>
                    <a:pt x="128" y="59"/>
                    <a:pt x="128" y="21"/>
                  </a:cubicBezTo>
                  <a:cubicBezTo>
                    <a:pt x="128" y="10"/>
                    <a:pt x="118" y="0"/>
                    <a:pt x="107" y="0"/>
                  </a:cubicBezTo>
                  <a:cubicBezTo>
                    <a:pt x="95" y="0"/>
                    <a:pt x="91" y="10"/>
                    <a:pt x="91" y="21"/>
                  </a:cubicBezTo>
                  <a:cubicBezTo>
                    <a:pt x="91" y="71"/>
                    <a:pt x="91" y="131"/>
                    <a:pt x="91" y="181"/>
                  </a:cubicBezTo>
                  <a:cubicBezTo>
                    <a:pt x="85" y="172"/>
                    <a:pt x="60" y="146"/>
                    <a:pt x="60" y="146"/>
                  </a:cubicBezTo>
                  <a:cubicBezTo>
                    <a:pt x="52" y="135"/>
                    <a:pt x="24" y="128"/>
                    <a:pt x="11" y="136"/>
                  </a:cubicBezTo>
                  <a:cubicBezTo>
                    <a:pt x="0" y="142"/>
                    <a:pt x="20" y="158"/>
                    <a:pt x="28" y="169"/>
                  </a:cubicBezTo>
                  <a:cubicBezTo>
                    <a:pt x="58" y="209"/>
                    <a:pt x="81" y="249"/>
                    <a:pt x="111" y="289"/>
                  </a:cubicBezTo>
                  <a:cubicBezTo>
                    <a:pt x="115" y="296"/>
                    <a:pt x="119" y="302"/>
                    <a:pt x="125" y="307"/>
                  </a:cubicBezTo>
                  <a:cubicBezTo>
                    <a:pt x="128" y="310"/>
                    <a:pt x="131" y="313"/>
                    <a:pt x="134" y="314"/>
                  </a:cubicBezTo>
                  <a:cubicBezTo>
                    <a:pt x="144" y="320"/>
                    <a:pt x="156" y="324"/>
                    <a:pt x="168" y="324"/>
                  </a:cubicBezTo>
                  <a:cubicBezTo>
                    <a:pt x="202" y="324"/>
                    <a:pt x="229" y="298"/>
                    <a:pt x="232" y="265"/>
                  </a:cubicBezTo>
                  <a:cubicBezTo>
                    <a:pt x="232" y="264"/>
                    <a:pt x="232" y="263"/>
                    <a:pt x="232" y="262"/>
                  </a:cubicBezTo>
                  <a:cubicBezTo>
                    <a:pt x="243" y="168"/>
                    <a:pt x="243" y="168"/>
                    <a:pt x="243" y="168"/>
                  </a:cubicBezTo>
                  <a:cubicBezTo>
                    <a:pt x="243" y="156"/>
                    <a:pt x="222" y="143"/>
                    <a:pt x="21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sp>
          <p:nvSpPr>
            <p:cNvPr id="53" name="Freeform 353"/>
            <p:cNvSpPr/>
            <p:nvPr/>
          </p:nvSpPr>
          <p:spPr bwMode="auto">
            <a:xfrm>
              <a:off x="-3419" y="469"/>
              <a:ext cx="459" cy="451"/>
            </a:xfrm>
            <a:custGeom>
              <a:avLst/>
              <a:gdLst>
                <a:gd name="T0" fmla="*/ 72 w 194"/>
                <a:gd name="T1" fmla="*/ 191 h 191"/>
                <a:gd name="T2" fmla="*/ 72 w 194"/>
                <a:gd name="T3" fmla="*/ 168 h 191"/>
                <a:gd name="T4" fmla="*/ 22 w 194"/>
                <a:gd name="T5" fmla="*/ 97 h 191"/>
                <a:gd name="T6" fmla="*/ 97 w 194"/>
                <a:gd name="T7" fmla="*/ 22 h 191"/>
                <a:gd name="T8" fmla="*/ 173 w 194"/>
                <a:gd name="T9" fmla="*/ 97 h 191"/>
                <a:gd name="T10" fmla="*/ 136 w 194"/>
                <a:gd name="T11" fmla="*/ 162 h 191"/>
                <a:gd name="T12" fmla="*/ 137 w 194"/>
                <a:gd name="T13" fmla="*/ 186 h 191"/>
                <a:gd name="T14" fmla="*/ 194 w 194"/>
                <a:gd name="T15" fmla="*/ 97 h 191"/>
                <a:gd name="T16" fmla="*/ 97 w 194"/>
                <a:gd name="T17" fmla="*/ 0 h 191"/>
                <a:gd name="T18" fmla="*/ 0 w 194"/>
                <a:gd name="T19" fmla="*/ 97 h 191"/>
                <a:gd name="T20" fmla="*/ 72 w 194"/>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91">
                  <a:moveTo>
                    <a:pt x="72" y="191"/>
                  </a:moveTo>
                  <a:cubicBezTo>
                    <a:pt x="72" y="183"/>
                    <a:pt x="72" y="176"/>
                    <a:pt x="72" y="168"/>
                  </a:cubicBezTo>
                  <a:cubicBezTo>
                    <a:pt x="43" y="158"/>
                    <a:pt x="22" y="130"/>
                    <a:pt x="22" y="97"/>
                  </a:cubicBezTo>
                  <a:cubicBezTo>
                    <a:pt x="22" y="55"/>
                    <a:pt x="56" y="22"/>
                    <a:pt x="97" y="22"/>
                  </a:cubicBezTo>
                  <a:cubicBezTo>
                    <a:pt x="139" y="22"/>
                    <a:pt x="173" y="55"/>
                    <a:pt x="173" y="97"/>
                  </a:cubicBezTo>
                  <a:cubicBezTo>
                    <a:pt x="173" y="125"/>
                    <a:pt x="158" y="149"/>
                    <a:pt x="136" y="162"/>
                  </a:cubicBezTo>
                  <a:cubicBezTo>
                    <a:pt x="136" y="170"/>
                    <a:pt x="136" y="178"/>
                    <a:pt x="137" y="186"/>
                  </a:cubicBezTo>
                  <a:cubicBezTo>
                    <a:pt x="171" y="171"/>
                    <a:pt x="194" y="137"/>
                    <a:pt x="194" y="97"/>
                  </a:cubicBezTo>
                  <a:cubicBezTo>
                    <a:pt x="194" y="44"/>
                    <a:pt x="151" y="0"/>
                    <a:pt x="97" y="0"/>
                  </a:cubicBezTo>
                  <a:cubicBezTo>
                    <a:pt x="44" y="0"/>
                    <a:pt x="0" y="44"/>
                    <a:pt x="0" y="97"/>
                  </a:cubicBezTo>
                  <a:cubicBezTo>
                    <a:pt x="0" y="142"/>
                    <a:pt x="31" y="179"/>
                    <a:pt x="7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grpSp>
      <p:sp>
        <p:nvSpPr>
          <p:cNvPr id="54" name="Freeform 74"/>
          <p:cNvSpPr>
            <a:spLocks noEditPoints="1"/>
          </p:cNvSpPr>
          <p:nvPr/>
        </p:nvSpPr>
        <p:spPr bwMode="black">
          <a:xfrm>
            <a:off x="5916773" y="5433271"/>
            <a:ext cx="500430" cy="427953"/>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bg1">
              <a:lumMod val="65000"/>
            </a:schemeClr>
          </a:solidFill>
          <a:ln>
            <a:noFill/>
          </a:ln>
        </p:spPr>
        <p:txBody>
          <a:bodyPr vert="horz" wrap="square" lIns="0" tIns="274320" rIns="82305" bIns="41153" numCol="1" anchor="t" anchorCtr="0" compatLnSpc="1"/>
          <a:lstStyle/>
          <a:p>
            <a:pPr algn="ctr" defTabSz="685800">
              <a:defRPr/>
            </a:pPr>
            <a:endParaRPr lang="en-US" sz="1200" kern="0" dirty="0">
              <a:gradFill>
                <a:gsLst>
                  <a:gs pos="0">
                    <a:srgbClr val="FFFFFF"/>
                  </a:gs>
                  <a:gs pos="100000">
                    <a:srgbClr val="FFFFFF"/>
                  </a:gs>
                </a:gsLst>
                <a:lin ang="5400000" scaled="0"/>
              </a:gradFill>
            </a:endParaRPr>
          </a:p>
        </p:txBody>
      </p:sp>
      <p:cxnSp>
        <p:nvCxnSpPr>
          <p:cNvPr id="57" name="直接连接符 56"/>
          <p:cNvCxnSpPr>
            <a:stCxn id="15" idx="6"/>
            <a:endCxn id="37" idx="2"/>
          </p:cNvCxnSpPr>
          <p:nvPr/>
        </p:nvCxnSpPr>
        <p:spPr>
          <a:xfrm flipV="1">
            <a:off x="8058150" y="4345076"/>
            <a:ext cx="841532" cy="2826"/>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9589503" y="4347902"/>
            <a:ext cx="91016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0502947" y="4003842"/>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3" descr="\\MAGNUM\Projects\Microsoft\Cloud Power FY12\Design\Icons\PNGs\Scalable_Elastic_4.png"/>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10614223" y="4109221"/>
            <a:ext cx="488117" cy="487990"/>
          </a:xfrm>
          <a:prstGeom prst="rect">
            <a:avLst/>
          </a:prstGeom>
          <a:noFill/>
          <a:ln>
            <a:noFill/>
          </a:ln>
        </p:spPr>
      </p:pic>
      <p:cxnSp>
        <p:nvCxnSpPr>
          <p:cNvPr id="67" name="直接连接符 66"/>
          <p:cNvCxnSpPr>
            <a:stCxn id="37" idx="0"/>
            <a:endCxn id="69" idx="3"/>
          </p:cNvCxnSpPr>
          <p:nvPr/>
        </p:nvCxnSpPr>
        <p:spPr>
          <a:xfrm flipV="1">
            <a:off x="9240916" y="3229453"/>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9847578" y="264693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flipV="1">
            <a:off x="9251220" y="4686309"/>
            <a:ext cx="1289130" cy="1356912"/>
            <a:chOff x="9240916" y="4310148"/>
            <a:chExt cx="1289130" cy="1356912"/>
          </a:xfrm>
        </p:grpSpPr>
        <p:cxnSp>
          <p:nvCxnSpPr>
            <p:cNvPr id="75" name="直接连接符 74"/>
            <p:cNvCxnSpPr>
              <a:endCxn id="76" idx="3"/>
            </p:cNvCxnSpPr>
            <p:nvPr/>
          </p:nvCxnSpPr>
          <p:spPr>
            <a:xfrm flipV="1">
              <a:off x="9240916" y="4892671"/>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9847578" y="431014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Group 89"/>
          <p:cNvGrpSpPr>
            <a:grpSpLocks noChangeAspect="1"/>
          </p:cNvGrpSpPr>
          <p:nvPr/>
        </p:nvGrpSpPr>
        <p:grpSpPr>
          <a:xfrm>
            <a:off x="9989229" y="2763452"/>
            <a:ext cx="366933" cy="472283"/>
            <a:chOff x="-2773363" y="1651000"/>
            <a:chExt cx="2692401" cy="3448051"/>
          </a:xfrm>
          <a:solidFill>
            <a:schemeClr val="bg1">
              <a:lumMod val="65000"/>
            </a:schemeClr>
          </a:solidFill>
        </p:grpSpPr>
        <p:sp>
          <p:nvSpPr>
            <p:cNvPr id="7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sp>
        <p:nvSpPr>
          <p:cNvPr id="86" name="Freeform 22"/>
          <p:cNvSpPr>
            <a:spLocks noEditPoints="1"/>
          </p:cNvSpPr>
          <p:nvPr/>
        </p:nvSpPr>
        <p:spPr bwMode="black">
          <a:xfrm>
            <a:off x="10012602" y="5504965"/>
            <a:ext cx="398140" cy="42548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lumMod val="65000"/>
            </a:schemeClr>
          </a:solidFill>
          <a:ln>
            <a:noFill/>
          </a:ln>
        </p:spPr>
        <p:txBody>
          <a:bodyPr vert="horz" wrap="square" lIns="82305" tIns="41153" rIns="82305" bIns="41153" numCol="1" anchor="t" anchorCtr="0" compatLnSpc="1"/>
          <a:lstStyle/>
          <a:p>
            <a:pPr defTabSz="685800"/>
            <a:endParaRPr lang="en-US" sz="1200">
              <a:solidFill>
                <a:srgbClr val="FFFFFF"/>
              </a:solidFill>
              <a:latin typeface="Segoe UI" panose="020B0502040204020203"/>
            </a:endParaRPr>
          </a:p>
        </p:txBody>
      </p:sp>
      <p:sp>
        <p:nvSpPr>
          <p:cNvPr id="88" name="文本框 87"/>
          <p:cNvSpPr txBox="1"/>
          <p:nvPr/>
        </p:nvSpPr>
        <p:spPr>
          <a:xfrm>
            <a:off x="3363643" y="3825844"/>
            <a:ext cx="2975870" cy="521970"/>
          </a:xfrm>
          <a:prstGeom prst="rect">
            <a:avLst/>
          </a:prstGeom>
          <a:noFill/>
        </p:spPr>
        <p:txBody>
          <a:bodyPr wrap="square" rtlCol="0">
            <a:spAutoFit/>
          </a:bodyPr>
          <a:lstStyle/>
          <a:p>
            <a:pPr algn="ctr"/>
            <a:r>
              <a:rPr lang="zh-CN" altLang="en-US" sz="2800" b="1" dirty="0">
                <a:solidFill>
                  <a:srgbClr val="3563A8"/>
                </a:solidFill>
              </a:rPr>
              <a:t>具体见页面展示</a:t>
            </a:r>
          </a:p>
        </p:txBody>
      </p:sp>
      <p:sp>
        <p:nvSpPr>
          <p:cNvPr id="91" name="矩形 90"/>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2" name="文本框 61"/>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2687011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数据清洗（林铭璐）</a:t>
            </a:r>
          </a:p>
        </p:txBody>
      </p:sp>
      <p:sp>
        <p:nvSpPr>
          <p:cNvPr id="9" name="圆角矩形 8"/>
          <p:cNvSpPr/>
          <p:nvPr/>
        </p:nvSpPr>
        <p:spPr>
          <a:xfrm>
            <a:off x="842751" y="1975425"/>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缺失值处理</a:t>
            </a:r>
          </a:p>
        </p:txBody>
      </p:sp>
      <p:sp>
        <p:nvSpPr>
          <p:cNvPr id="28" name="圆角矩形 27"/>
          <p:cNvSpPr/>
          <p:nvPr/>
        </p:nvSpPr>
        <p:spPr>
          <a:xfrm>
            <a:off x="4625194" y="1975425"/>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数据格式清洗</a:t>
            </a:r>
          </a:p>
        </p:txBody>
      </p:sp>
      <p:sp>
        <p:nvSpPr>
          <p:cNvPr id="29" name="圆角矩形 28"/>
          <p:cNvSpPr/>
          <p:nvPr/>
        </p:nvSpPr>
        <p:spPr>
          <a:xfrm>
            <a:off x="8407636" y="1975425"/>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异常值处理</a:t>
            </a:r>
          </a:p>
        </p:txBody>
      </p:sp>
      <p:sp>
        <p:nvSpPr>
          <p:cNvPr id="30" name="圆角矩形 29"/>
          <p:cNvSpPr/>
          <p:nvPr/>
        </p:nvSpPr>
        <p:spPr>
          <a:xfrm>
            <a:off x="757898" y="1888810"/>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1" name="圆角矩形 30"/>
          <p:cNvSpPr/>
          <p:nvPr/>
        </p:nvSpPr>
        <p:spPr>
          <a:xfrm>
            <a:off x="4540341" y="1888810"/>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2" name="圆角矩形 31"/>
          <p:cNvSpPr/>
          <p:nvPr/>
        </p:nvSpPr>
        <p:spPr>
          <a:xfrm>
            <a:off x="8322783" y="1888810"/>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4" name="矩形 33"/>
          <p:cNvSpPr/>
          <p:nvPr/>
        </p:nvSpPr>
        <p:spPr>
          <a:xfrm>
            <a:off x="4974493" y="2875099"/>
            <a:ext cx="2153968" cy="614399"/>
          </a:xfrm>
          <a:prstGeom prst="rect">
            <a:avLst/>
          </a:prstGeom>
        </p:spPr>
        <p:txBody>
          <a:bodyPr wrap="square">
            <a:spAutoFit/>
          </a:bodyPr>
          <a:lstStyle/>
          <a:p>
            <a:pPr algn="ctr">
              <a:lnSpc>
                <a:spcPct val="150000"/>
              </a:lnSpc>
            </a:pPr>
            <a:r>
              <a:rPr lang="en-US" altLang="zh-CN" sz="1200" dirty="0"/>
              <a:t>string</a:t>
            </a:r>
            <a:r>
              <a:rPr lang="zh-CN" altLang="en-US" sz="1200" dirty="0"/>
              <a:t>类型的数字转浮点，比较型的数据转化为整形等。</a:t>
            </a:r>
          </a:p>
        </p:txBody>
      </p:sp>
      <p:sp>
        <p:nvSpPr>
          <p:cNvPr id="35" name="矩形 34"/>
          <p:cNvSpPr/>
          <p:nvPr/>
        </p:nvSpPr>
        <p:spPr>
          <a:xfrm>
            <a:off x="8322783" y="2759115"/>
            <a:ext cx="3472089" cy="1166217"/>
          </a:xfrm>
          <a:prstGeom prst="rect">
            <a:avLst/>
          </a:prstGeom>
        </p:spPr>
        <p:txBody>
          <a:bodyPr wrap="square">
            <a:spAutoFit/>
          </a:bodyPr>
          <a:lstStyle/>
          <a:p>
            <a:pPr algn="l">
              <a:lnSpc>
                <a:spcPct val="150000"/>
              </a:lnSpc>
            </a:pPr>
            <a:r>
              <a:rPr lang="zh-CN" altLang="en-US" sz="1200" dirty="0"/>
              <a:t>在针对看店宝数据，若某些数据要删除异常值，则整个样本都要删除，而且经观察那些出现异常值的特征对后续建模的影响不大，故保留。</a:t>
            </a:r>
          </a:p>
          <a:p>
            <a:pPr algn="l">
              <a:lnSpc>
                <a:spcPct val="150000"/>
              </a:lnSpc>
            </a:pPr>
            <a:r>
              <a:rPr lang="zh-CN" altLang="en-US" sz="1200" dirty="0"/>
              <a:t>天猫中的数据没有发现异常值。</a:t>
            </a:r>
          </a:p>
        </p:txBody>
      </p:sp>
      <p:sp>
        <p:nvSpPr>
          <p:cNvPr id="11" name="右箭头 10"/>
          <p:cNvSpPr/>
          <p:nvPr/>
        </p:nvSpPr>
        <p:spPr>
          <a:xfrm>
            <a:off x="3876972" y="2015430"/>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6" name="右箭头 35"/>
          <p:cNvSpPr/>
          <p:nvPr/>
        </p:nvSpPr>
        <p:spPr>
          <a:xfrm>
            <a:off x="7659415" y="2015430"/>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7" name="矩形 36"/>
          <p:cNvSpPr/>
          <p:nvPr/>
        </p:nvSpPr>
        <p:spPr>
          <a:xfrm>
            <a:off x="4754088" y="1315410"/>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
        <p:nvSpPr>
          <p:cNvPr id="2" name="文本框 1">
            <a:extLst>
              <a:ext uri="{FF2B5EF4-FFF2-40B4-BE49-F238E27FC236}">
                <a16:creationId xmlns:a16="http://schemas.microsoft.com/office/drawing/2014/main" id="{2B800646-AA86-42F4-902F-918BE637B328}"/>
              </a:ext>
            </a:extLst>
          </p:cNvPr>
          <p:cNvSpPr txBox="1"/>
          <p:nvPr/>
        </p:nvSpPr>
        <p:spPr>
          <a:xfrm>
            <a:off x="842751" y="2896959"/>
            <a:ext cx="2937421" cy="1166217"/>
          </a:xfrm>
          <a:prstGeom prst="rect">
            <a:avLst/>
          </a:prstGeom>
          <a:noFill/>
        </p:spPr>
        <p:txBody>
          <a:bodyPr wrap="square" rtlCol="0">
            <a:spAutoFit/>
          </a:bodyPr>
          <a:lstStyle/>
          <a:p>
            <a:pPr>
              <a:lnSpc>
                <a:spcPct val="150000"/>
              </a:lnSpc>
            </a:pPr>
            <a:r>
              <a:rPr lang="zh-CN" altLang="en-US" sz="1200" dirty="0"/>
              <a:t>大部分缺失的数据都是与别的数据没有相关性的（例如货号），所以填充的方法都是用默认的</a:t>
            </a:r>
            <a:r>
              <a:rPr lang="en-US" altLang="zh-CN" sz="1200" dirty="0"/>
              <a:t>0</a:t>
            </a:r>
            <a:r>
              <a:rPr lang="zh-CN" altLang="en-US" sz="1200" dirty="0"/>
              <a:t>或者无填充，其中店铺经营年限用的是样本均值填充。</a:t>
            </a:r>
          </a:p>
        </p:txBody>
      </p:sp>
      <p:pic>
        <p:nvPicPr>
          <p:cNvPr id="4" name="图片 3">
            <a:extLst>
              <a:ext uri="{FF2B5EF4-FFF2-40B4-BE49-F238E27FC236}">
                <a16:creationId xmlns:a16="http://schemas.microsoft.com/office/drawing/2014/main" id="{C3ED574D-E9C1-4646-9634-C24F06C1DDC4}"/>
              </a:ext>
            </a:extLst>
          </p:cNvPr>
          <p:cNvPicPr>
            <a:picLocks noChangeAspect="1"/>
          </p:cNvPicPr>
          <p:nvPr/>
        </p:nvPicPr>
        <p:blipFill>
          <a:blip r:embed="rId2"/>
          <a:stretch>
            <a:fillRect/>
          </a:stretch>
        </p:blipFill>
        <p:spPr>
          <a:xfrm>
            <a:off x="1999129" y="4292886"/>
            <a:ext cx="885825" cy="2286000"/>
          </a:xfrm>
          <a:prstGeom prst="rect">
            <a:avLst/>
          </a:prstGeom>
        </p:spPr>
      </p:pic>
      <p:pic>
        <p:nvPicPr>
          <p:cNvPr id="7" name="图片 6">
            <a:extLst>
              <a:ext uri="{FF2B5EF4-FFF2-40B4-BE49-F238E27FC236}">
                <a16:creationId xmlns:a16="http://schemas.microsoft.com/office/drawing/2014/main" id="{3FEB47D6-C440-4D4F-BAEA-754EA7E812AC}"/>
              </a:ext>
            </a:extLst>
          </p:cNvPr>
          <p:cNvPicPr>
            <a:picLocks noChangeAspect="1"/>
          </p:cNvPicPr>
          <p:nvPr/>
        </p:nvPicPr>
        <p:blipFill>
          <a:blip r:embed="rId3"/>
          <a:stretch>
            <a:fillRect/>
          </a:stretch>
        </p:blipFill>
        <p:spPr>
          <a:xfrm>
            <a:off x="4245831" y="3684106"/>
            <a:ext cx="2319861" cy="1598127"/>
          </a:xfrm>
          <a:prstGeom prst="rect">
            <a:avLst/>
          </a:prstGeom>
        </p:spPr>
      </p:pic>
      <p:pic>
        <p:nvPicPr>
          <p:cNvPr id="10" name="图片 9">
            <a:extLst>
              <a:ext uri="{FF2B5EF4-FFF2-40B4-BE49-F238E27FC236}">
                <a16:creationId xmlns:a16="http://schemas.microsoft.com/office/drawing/2014/main" id="{BEC18836-903D-4A84-8603-05ADE0400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088" y="5454810"/>
            <a:ext cx="2120811" cy="1275560"/>
          </a:xfrm>
          <a:prstGeom prst="rect">
            <a:avLst/>
          </a:prstGeom>
        </p:spPr>
      </p:pic>
      <p:pic>
        <p:nvPicPr>
          <p:cNvPr id="12" name="图片 11">
            <a:extLst>
              <a:ext uri="{FF2B5EF4-FFF2-40B4-BE49-F238E27FC236}">
                <a16:creationId xmlns:a16="http://schemas.microsoft.com/office/drawing/2014/main" id="{5FB5DA9C-C21B-4B09-BD7C-AEC79A2966D5}"/>
              </a:ext>
            </a:extLst>
          </p:cNvPr>
          <p:cNvPicPr>
            <a:picLocks noChangeAspect="1"/>
          </p:cNvPicPr>
          <p:nvPr/>
        </p:nvPicPr>
        <p:blipFill>
          <a:blip r:embed="rId5"/>
          <a:stretch>
            <a:fillRect/>
          </a:stretch>
        </p:blipFill>
        <p:spPr>
          <a:xfrm>
            <a:off x="3190311" y="4328221"/>
            <a:ext cx="847725" cy="2286000"/>
          </a:xfrm>
          <a:prstGeom prst="rect">
            <a:avLst/>
          </a:prstGeom>
        </p:spPr>
      </p:pic>
      <p:pic>
        <p:nvPicPr>
          <p:cNvPr id="13" name="图片 12">
            <a:extLst>
              <a:ext uri="{FF2B5EF4-FFF2-40B4-BE49-F238E27FC236}">
                <a16:creationId xmlns:a16="http://schemas.microsoft.com/office/drawing/2014/main" id="{B24DCB78-98AE-4D9F-89B4-0760112798E0}"/>
              </a:ext>
            </a:extLst>
          </p:cNvPr>
          <p:cNvPicPr>
            <a:picLocks noChangeAspect="1"/>
          </p:cNvPicPr>
          <p:nvPr/>
        </p:nvPicPr>
        <p:blipFill>
          <a:blip r:embed="rId6"/>
          <a:stretch>
            <a:fillRect/>
          </a:stretch>
        </p:blipFill>
        <p:spPr>
          <a:xfrm>
            <a:off x="6855933" y="3643151"/>
            <a:ext cx="1466850" cy="1658006"/>
          </a:xfrm>
          <a:prstGeom prst="rect">
            <a:avLst/>
          </a:prstGeom>
        </p:spPr>
      </p:pic>
      <p:pic>
        <p:nvPicPr>
          <p:cNvPr id="14" name="图片 13">
            <a:extLst>
              <a:ext uri="{FF2B5EF4-FFF2-40B4-BE49-F238E27FC236}">
                <a16:creationId xmlns:a16="http://schemas.microsoft.com/office/drawing/2014/main" id="{064AF770-68F7-49AF-8F6C-31CCDC6D4E21}"/>
              </a:ext>
            </a:extLst>
          </p:cNvPr>
          <p:cNvPicPr>
            <a:picLocks noChangeAspect="1"/>
          </p:cNvPicPr>
          <p:nvPr/>
        </p:nvPicPr>
        <p:blipFill>
          <a:blip r:embed="rId7"/>
          <a:stretch>
            <a:fillRect/>
          </a:stretch>
        </p:blipFill>
        <p:spPr>
          <a:xfrm>
            <a:off x="7246132" y="5435886"/>
            <a:ext cx="1878125" cy="1275560"/>
          </a:xfrm>
          <a:prstGeom prst="rect">
            <a:avLst/>
          </a:prstGeom>
        </p:spPr>
      </p:pic>
      <p:sp>
        <p:nvSpPr>
          <p:cNvPr id="17" name="箭头: 右 16">
            <a:extLst>
              <a:ext uri="{FF2B5EF4-FFF2-40B4-BE49-F238E27FC236}">
                <a16:creationId xmlns:a16="http://schemas.microsoft.com/office/drawing/2014/main" id="{7622310C-C251-429D-A880-42E7CFC283D5}"/>
              </a:ext>
            </a:extLst>
          </p:cNvPr>
          <p:cNvSpPr/>
          <p:nvPr/>
        </p:nvSpPr>
        <p:spPr>
          <a:xfrm>
            <a:off x="2884954" y="5301157"/>
            <a:ext cx="290241" cy="1347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CD4A626E-63BE-48DF-A091-21ED97A81268}"/>
              </a:ext>
            </a:extLst>
          </p:cNvPr>
          <p:cNvSpPr/>
          <p:nvPr/>
        </p:nvSpPr>
        <p:spPr>
          <a:xfrm>
            <a:off x="6874899" y="6100208"/>
            <a:ext cx="290241" cy="1347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FF31AC61-EB54-4458-99E9-4DB6F0AF5E70}"/>
              </a:ext>
            </a:extLst>
          </p:cNvPr>
          <p:cNvSpPr/>
          <p:nvPr/>
        </p:nvSpPr>
        <p:spPr>
          <a:xfrm>
            <a:off x="6565692" y="4351223"/>
            <a:ext cx="290241" cy="13472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特征工程（全员）</a:t>
            </a:r>
          </a:p>
        </p:txBody>
      </p:sp>
      <p:sp>
        <p:nvSpPr>
          <p:cNvPr id="9" name="椭圆 8"/>
          <p:cNvSpPr/>
          <p:nvPr/>
        </p:nvSpPr>
        <p:spPr>
          <a:xfrm>
            <a:off x="763802" y="3067742"/>
            <a:ext cx="2560320" cy="256032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9" idx="6"/>
            <a:endCxn id="15" idx="2"/>
          </p:cNvCxnSpPr>
          <p:nvPr/>
        </p:nvCxnSpPr>
        <p:spPr>
          <a:xfrm>
            <a:off x="3324122" y="4347902"/>
            <a:ext cx="361388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938010" y="3787832"/>
            <a:ext cx="1120140" cy="112014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5" idx="0"/>
          </p:cNvCxnSpPr>
          <p:nvPr/>
        </p:nvCxnSpPr>
        <p:spPr>
          <a:xfrm flipV="1">
            <a:off x="7498080" y="2903220"/>
            <a:ext cx="0" cy="8846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7"/>
          </p:cNvCxnSpPr>
          <p:nvPr/>
        </p:nvCxnSpPr>
        <p:spPr>
          <a:xfrm flipV="1">
            <a:off x="7894109" y="3304886"/>
            <a:ext cx="667876" cy="6469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5" idx="5"/>
          </p:cNvCxnSpPr>
          <p:nvPr/>
        </p:nvCxnSpPr>
        <p:spPr>
          <a:xfrm>
            <a:off x="7894109" y="4743931"/>
            <a:ext cx="712681"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4"/>
            <a:endCxn id="39" idx="0"/>
          </p:cNvCxnSpPr>
          <p:nvPr/>
        </p:nvCxnSpPr>
        <p:spPr>
          <a:xfrm>
            <a:off x="7498080" y="4907972"/>
            <a:ext cx="11388" cy="8427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3"/>
          </p:cNvCxnSpPr>
          <p:nvPr/>
        </p:nvCxnSpPr>
        <p:spPr>
          <a:xfrm flipH="1">
            <a:off x="6407434" y="4743931"/>
            <a:ext cx="694617"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1"/>
          </p:cNvCxnSpPr>
          <p:nvPr/>
        </p:nvCxnSpPr>
        <p:spPr>
          <a:xfrm flipH="1" flipV="1">
            <a:off x="6443188" y="3293009"/>
            <a:ext cx="658863" cy="6588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5848614" y="2726509"/>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156846" y="2234316"/>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455472" y="271434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501192" y="533376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68234" y="5750693"/>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835319" y="528682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8" descr="\\MAGNUM\Projects\Microsoft\Cloud Power FY12\Design\Icons\PNGs\Cross Platform.pn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1008467" y="3237636"/>
            <a:ext cx="2070990" cy="2220532"/>
          </a:xfrm>
          <a:prstGeom prst="rect">
            <a:avLst/>
          </a:prstGeom>
          <a:noFill/>
        </p:spPr>
      </p:pic>
      <p:pic>
        <p:nvPicPr>
          <p:cNvPr id="44" name="Picture 3" descr="C:\Users\HOWARDY.REDMOND\AppData\Local\Microsoft\Windows\Temporary Internet Files\Content.IE5\5W4A3OMT\MC900351855[1].wmf"/>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4269" y="4026702"/>
            <a:ext cx="550482" cy="67150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MAGNUM\Projects\Microsoft\Cloud Power FY12\Design\ICONS_PNG\Increase.png"/>
          <p:cNvPicPr>
            <a:picLocks noChangeAspect="1" noChangeArrowheads="1"/>
          </p:cNvPicPr>
          <p:nvPr/>
        </p:nvPicPr>
        <p:blipFill>
          <a:blip r:embed="rId4" cstate="print">
            <a:grayscl/>
          </a:blip>
          <a:srcRect/>
          <a:stretch>
            <a:fillRect/>
          </a:stretch>
        </p:blipFill>
        <p:spPr bwMode="auto">
          <a:xfrm>
            <a:off x="7234269" y="2311875"/>
            <a:ext cx="508307" cy="508175"/>
          </a:xfrm>
          <a:prstGeom prst="rect">
            <a:avLst/>
          </a:prstGeom>
          <a:noFill/>
        </p:spPr>
      </p:pic>
      <p:pic>
        <p:nvPicPr>
          <p:cNvPr id="46" name="Picture 2" descr="\\MAGNUM\Projects\Microsoft\Cloud Power FY12\Design\Icons\PNGs\Electricity.png"/>
          <p:cNvPicPr>
            <a:picLocks noChangeAspect="1" noChangeArrowheads="1"/>
          </p:cNvPicPr>
          <p:nvPr/>
        </p:nvPicPr>
        <p:blipFill>
          <a:blip r:embed="rId5" cstate="print">
            <a:grayscl/>
          </a:blip>
          <a:srcRect/>
          <a:stretch>
            <a:fillRect/>
          </a:stretch>
        </p:blipFill>
        <p:spPr bwMode="auto">
          <a:xfrm>
            <a:off x="8554056" y="2831144"/>
            <a:ext cx="485298" cy="485172"/>
          </a:xfrm>
          <a:prstGeom prst="rect">
            <a:avLst/>
          </a:prstGeom>
          <a:noFill/>
        </p:spPr>
      </p:pic>
      <p:grpSp>
        <p:nvGrpSpPr>
          <p:cNvPr id="56" name="组合 55"/>
          <p:cNvGrpSpPr/>
          <p:nvPr/>
        </p:nvGrpSpPr>
        <p:grpSpPr>
          <a:xfrm>
            <a:off x="8899682" y="4003842"/>
            <a:ext cx="682468" cy="682468"/>
            <a:chOff x="8385332" y="3412308"/>
            <a:chExt cx="682468" cy="682468"/>
          </a:xfrm>
        </p:grpSpPr>
        <p:sp>
          <p:nvSpPr>
            <p:cNvPr id="37" name="椭圆 36"/>
            <p:cNvSpPr/>
            <p:nvPr/>
          </p:nvSpPr>
          <p:spPr>
            <a:xfrm>
              <a:off x="8385332" y="341230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ed Rectangle 29"/>
            <p:cNvSpPr/>
            <p:nvPr/>
          </p:nvSpPr>
          <p:spPr bwMode="black">
            <a:xfrm>
              <a:off x="8620552" y="3517340"/>
              <a:ext cx="212027" cy="472403"/>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685800" fontAlgn="base">
                <a:spcBef>
                  <a:spcPct val="0"/>
                </a:spcBef>
                <a:spcAft>
                  <a:spcPct val="0"/>
                </a:spcAft>
              </a:pPr>
              <a:endParaRPr lang="en-US"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49" name="Picture 5" descr="\\MAGNUM\Projects\Microsoft\Cloud Power FY12\Design\Icons\PNGs\Stop_watch.png"/>
          <p:cNvPicPr>
            <a:picLocks noChangeAspect="1" noChangeArrowheads="1"/>
          </p:cNvPicPr>
          <p:nvPr/>
        </p:nvPicPr>
        <p:blipFill>
          <a:blip r:embed="rId6" cstate="print">
            <a:grayscl/>
          </a:blip>
          <a:srcRect/>
          <a:stretch>
            <a:fillRect/>
          </a:stretch>
        </p:blipFill>
        <p:spPr bwMode="auto">
          <a:xfrm>
            <a:off x="8583930" y="5418668"/>
            <a:ext cx="512799" cy="512666"/>
          </a:xfrm>
          <a:prstGeom prst="rect">
            <a:avLst/>
          </a:prstGeom>
          <a:noFill/>
          <a:ln>
            <a:noFill/>
          </a:ln>
        </p:spPr>
      </p:pic>
      <p:sp>
        <p:nvSpPr>
          <p:cNvPr id="50" name="Freeform 217"/>
          <p:cNvSpPr>
            <a:spLocks noChangeAspect="1" noEditPoints="1"/>
          </p:cNvSpPr>
          <p:nvPr/>
        </p:nvSpPr>
        <p:spPr bwMode="auto">
          <a:xfrm>
            <a:off x="7325994" y="5901100"/>
            <a:ext cx="389891" cy="387897"/>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nvGrpSpPr>
          <p:cNvPr id="51" name="Group 351"/>
          <p:cNvGrpSpPr>
            <a:grpSpLocks noChangeAspect="1"/>
          </p:cNvGrpSpPr>
          <p:nvPr/>
        </p:nvGrpSpPr>
        <p:grpSpPr bwMode="auto">
          <a:xfrm>
            <a:off x="6047159" y="2849373"/>
            <a:ext cx="291954" cy="480024"/>
            <a:chOff x="-3435" y="469"/>
            <a:chExt cx="574" cy="944"/>
          </a:xfrm>
          <a:solidFill>
            <a:schemeClr val="bg1">
              <a:lumMod val="65000"/>
            </a:schemeClr>
          </a:solidFill>
        </p:grpSpPr>
        <p:sp>
          <p:nvSpPr>
            <p:cNvPr id="52" name="Freeform 352"/>
            <p:cNvSpPr/>
            <p:nvPr/>
          </p:nvSpPr>
          <p:spPr bwMode="auto">
            <a:xfrm>
              <a:off x="-3435" y="648"/>
              <a:ext cx="574" cy="765"/>
            </a:xfrm>
            <a:custGeom>
              <a:avLst/>
              <a:gdLst>
                <a:gd name="T0" fmla="*/ 210 w 243"/>
                <a:gd name="T1" fmla="*/ 143 h 324"/>
                <a:gd name="T2" fmla="*/ 131 w 243"/>
                <a:gd name="T3" fmla="*/ 135 h 324"/>
                <a:gd name="T4" fmla="*/ 128 w 243"/>
                <a:gd name="T5" fmla="*/ 21 h 324"/>
                <a:gd name="T6" fmla="*/ 107 w 243"/>
                <a:gd name="T7" fmla="*/ 0 h 324"/>
                <a:gd name="T8" fmla="*/ 91 w 243"/>
                <a:gd name="T9" fmla="*/ 21 h 324"/>
                <a:gd name="T10" fmla="*/ 91 w 243"/>
                <a:gd name="T11" fmla="*/ 181 h 324"/>
                <a:gd name="T12" fmla="*/ 60 w 243"/>
                <a:gd name="T13" fmla="*/ 146 h 324"/>
                <a:gd name="T14" fmla="*/ 11 w 243"/>
                <a:gd name="T15" fmla="*/ 136 h 324"/>
                <a:gd name="T16" fmla="*/ 28 w 243"/>
                <a:gd name="T17" fmla="*/ 169 h 324"/>
                <a:gd name="T18" fmla="*/ 111 w 243"/>
                <a:gd name="T19" fmla="*/ 289 h 324"/>
                <a:gd name="T20" fmla="*/ 125 w 243"/>
                <a:gd name="T21" fmla="*/ 307 h 324"/>
                <a:gd name="T22" fmla="*/ 134 w 243"/>
                <a:gd name="T23" fmla="*/ 314 h 324"/>
                <a:gd name="T24" fmla="*/ 168 w 243"/>
                <a:gd name="T25" fmla="*/ 324 h 324"/>
                <a:gd name="T26" fmla="*/ 232 w 243"/>
                <a:gd name="T27" fmla="*/ 265 h 324"/>
                <a:gd name="T28" fmla="*/ 232 w 243"/>
                <a:gd name="T29" fmla="*/ 262 h 324"/>
                <a:gd name="T30" fmla="*/ 243 w 243"/>
                <a:gd name="T31" fmla="*/ 168 h 324"/>
                <a:gd name="T32" fmla="*/ 210 w 243"/>
                <a:gd name="T33" fmla="*/ 14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24">
                  <a:moveTo>
                    <a:pt x="210" y="143"/>
                  </a:moveTo>
                  <a:cubicBezTo>
                    <a:pt x="131" y="135"/>
                    <a:pt x="131" y="135"/>
                    <a:pt x="131" y="135"/>
                  </a:cubicBezTo>
                  <a:cubicBezTo>
                    <a:pt x="131" y="97"/>
                    <a:pt x="128" y="59"/>
                    <a:pt x="128" y="21"/>
                  </a:cubicBezTo>
                  <a:cubicBezTo>
                    <a:pt x="128" y="10"/>
                    <a:pt x="118" y="0"/>
                    <a:pt x="107" y="0"/>
                  </a:cubicBezTo>
                  <a:cubicBezTo>
                    <a:pt x="95" y="0"/>
                    <a:pt x="91" y="10"/>
                    <a:pt x="91" y="21"/>
                  </a:cubicBezTo>
                  <a:cubicBezTo>
                    <a:pt x="91" y="71"/>
                    <a:pt x="91" y="131"/>
                    <a:pt x="91" y="181"/>
                  </a:cubicBezTo>
                  <a:cubicBezTo>
                    <a:pt x="85" y="172"/>
                    <a:pt x="60" y="146"/>
                    <a:pt x="60" y="146"/>
                  </a:cubicBezTo>
                  <a:cubicBezTo>
                    <a:pt x="52" y="135"/>
                    <a:pt x="24" y="128"/>
                    <a:pt x="11" y="136"/>
                  </a:cubicBezTo>
                  <a:cubicBezTo>
                    <a:pt x="0" y="142"/>
                    <a:pt x="20" y="158"/>
                    <a:pt x="28" y="169"/>
                  </a:cubicBezTo>
                  <a:cubicBezTo>
                    <a:pt x="58" y="209"/>
                    <a:pt x="81" y="249"/>
                    <a:pt x="111" y="289"/>
                  </a:cubicBezTo>
                  <a:cubicBezTo>
                    <a:pt x="115" y="296"/>
                    <a:pt x="119" y="302"/>
                    <a:pt x="125" y="307"/>
                  </a:cubicBezTo>
                  <a:cubicBezTo>
                    <a:pt x="128" y="310"/>
                    <a:pt x="131" y="313"/>
                    <a:pt x="134" y="314"/>
                  </a:cubicBezTo>
                  <a:cubicBezTo>
                    <a:pt x="144" y="320"/>
                    <a:pt x="156" y="324"/>
                    <a:pt x="168" y="324"/>
                  </a:cubicBezTo>
                  <a:cubicBezTo>
                    <a:pt x="202" y="324"/>
                    <a:pt x="229" y="298"/>
                    <a:pt x="232" y="265"/>
                  </a:cubicBezTo>
                  <a:cubicBezTo>
                    <a:pt x="232" y="264"/>
                    <a:pt x="232" y="263"/>
                    <a:pt x="232" y="262"/>
                  </a:cubicBezTo>
                  <a:cubicBezTo>
                    <a:pt x="243" y="168"/>
                    <a:pt x="243" y="168"/>
                    <a:pt x="243" y="168"/>
                  </a:cubicBezTo>
                  <a:cubicBezTo>
                    <a:pt x="243" y="156"/>
                    <a:pt x="222" y="143"/>
                    <a:pt x="21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sp>
          <p:nvSpPr>
            <p:cNvPr id="53" name="Freeform 353"/>
            <p:cNvSpPr/>
            <p:nvPr/>
          </p:nvSpPr>
          <p:spPr bwMode="auto">
            <a:xfrm>
              <a:off x="-3419" y="469"/>
              <a:ext cx="459" cy="451"/>
            </a:xfrm>
            <a:custGeom>
              <a:avLst/>
              <a:gdLst>
                <a:gd name="T0" fmla="*/ 72 w 194"/>
                <a:gd name="T1" fmla="*/ 191 h 191"/>
                <a:gd name="T2" fmla="*/ 72 w 194"/>
                <a:gd name="T3" fmla="*/ 168 h 191"/>
                <a:gd name="T4" fmla="*/ 22 w 194"/>
                <a:gd name="T5" fmla="*/ 97 h 191"/>
                <a:gd name="T6" fmla="*/ 97 w 194"/>
                <a:gd name="T7" fmla="*/ 22 h 191"/>
                <a:gd name="T8" fmla="*/ 173 w 194"/>
                <a:gd name="T9" fmla="*/ 97 h 191"/>
                <a:gd name="T10" fmla="*/ 136 w 194"/>
                <a:gd name="T11" fmla="*/ 162 h 191"/>
                <a:gd name="T12" fmla="*/ 137 w 194"/>
                <a:gd name="T13" fmla="*/ 186 h 191"/>
                <a:gd name="T14" fmla="*/ 194 w 194"/>
                <a:gd name="T15" fmla="*/ 97 h 191"/>
                <a:gd name="T16" fmla="*/ 97 w 194"/>
                <a:gd name="T17" fmla="*/ 0 h 191"/>
                <a:gd name="T18" fmla="*/ 0 w 194"/>
                <a:gd name="T19" fmla="*/ 97 h 191"/>
                <a:gd name="T20" fmla="*/ 72 w 194"/>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91">
                  <a:moveTo>
                    <a:pt x="72" y="191"/>
                  </a:moveTo>
                  <a:cubicBezTo>
                    <a:pt x="72" y="183"/>
                    <a:pt x="72" y="176"/>
                    <a:pt x="72" y="168"/>
                  </a:cubicBezTo>
                  <a:cubicBezTo>
                    <a:pt x="43" y="158"/>
                    <a:pt x="22" y="130"/>
                    <a:pt x="22" y="97"/>
                  </a:cubicBezTo>
                  <a:cubicBezTo>
                    <a:pt x="22" y="55"/>
                    <a:pt x="56" y="22"/>
                    <a:pt x="97" y="22"/>
                  </a:cubicBezTo>
                  <a:cubicBezTo>
                    <a:pt x="139" y="22"/>
                    <a:pt x="173" y="55"/>
                    <a:pt x="173" y="97"/>
                  </a:cubicBezTo>
                  <a:cubicBezTo>
                    <a:pt x="173" y="125"/>
                    <a:pt x="158" y="149"/>
                    <a:pt x="136" y="162"/>
                  </a:cubicBezTo>
                  <a:cubicBezTo>
                    <a:pt x="136" y="170"/>
                    <a:pt x="136" y="178"/>
                    <a:pt x="137" y="186"/>
                  </a:cubicBezTo>
                  <a:cubicBezTo>
                    <a:pt x="171" y="171"/>
                    <a:pt x="194" y="137"/>
                    <a:pt x="194" y="97"/>
                  </a:cubicBezTo>
                  <a:cubicBezTo>
                    <a:pt x="194" y="44"/>
                    <a:pt x="151" y="0"/>
                    <a:pt x="97" y="0"/>
                  </a:cubicBezTo>
                  <a:cubicBezTo>
                    <a:pt x="44" y="0"/>
                    <a:pt x="0" y="44"/>
                    <a:pt x="0" y="97"/>
                  </a:cubicBezTo>
                  <a:cubicBezTo>
                    <a:pt x="0" y="142"/>
                    <a:pt x="31" y="179"/>
                    <a:pt x="7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grpSp>
      <p:sp>
        <p:nvSpPr>
          <p:cNvPr id="54" name="Freeform 74"/>
          <p:cNvSpPr>
            <a:spLocks noEditPoints="1"/>
          </p:cNvSpPr>
          <p:nvPr/>
        </p:nvSpPr>
        <p:spPr bwMode="black">
          <a:xfrm>
            <a:off x="5916773" y="5433271"/>
            <a:ext cx="500430" cy="427953"/>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bg1">
              <a:lumMod val="65000"/>
            </a:schemeClr>
          </a:solidFill>
          <a:ln>
            <a:noFill/>
          </a:ln>
        </p:spPr>
        <p:txBody>
          <a:bodyPr vert="horz" wrap="square" lIns="0" tIns="274320" rIns="82305" bIns="41153" numCol="1" anchor="t" anchorCtr="0" compatLnSpc="1"/>
          <a:lstStyle/>
          <a:p>
            <a:pPr algn="ctr" defTabSz="685800">
              <a:defRPr/>
            </a:pPr>
            <a:endParaRPr lang="en-US" sz="1200" kern="0" dirty="0">
              <a:gradFill>
                <a:gsLst>
                  <a:gs pos="0">
                    <a:srgbClr val="FFFFFF"/>
                  </a:gs>
                  <a:gs pos="100000">
                    <a:srgbClr val="FFFFFF"/>
                  </a:gs>
                </a:gsLst>
                <a:lin ang="5400000" scaled="0"/>
              </a:gradFill>
            </a:endParaRPr>
          </a:p>
        </p:txBody>
      </p:sp>
      <p:cxnSp>
        <p:nvCxnSpPr>
          <p:cNvPr id="57" name="直接连接符 56"/>
          <p:cNvCxnSpPr>
            <a:stCxn id="15" idx="6"/>
            <a:endCxn id="37" idx="2"/>
          </p:cNvCxnSpPr>
          <p:nvPr/>
        </p:nvCxnSpPr>
        <p:spPr>
          <a:xfrm flipV="1">
            <a:off x="8058150" y="4345076"/>
            <a:ext cx="841532" cy="2826"/>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9589503" y="4347902"/>
            <a:ext cx="91016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0502947" y="4003842"/>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3" descr="\\MAGNUM\Projects\Microsoft\Cloud Power FY12\Design\Icons\PNGs\Scalable_Elastic_4.png"/>
          <p:cNvPicPr>
            <a:picLocks noChangeAspect="1" noChangeArrowheads="1"/>
          </p:cNvPicPr>
          <p:nvPr/>
        </p:nvPicPr>
        <p:blipFill>
          <a:blip r:embed="rId7" cstate="print">
            <a:duotone>
              <a:prstClr val="black"/>
              <a:schemeClr val="accent3">
                <a:tint val="45000"/>
                <a:satMod val="400000"/>
              </a:schemeClr>
            </a:duotone>
          </a:blip>
          <a:srcRect/>
          <a:stretch>
            <a:fillRect/>
          </a:stretch>
        </p:blipFill>
        <p:spPr bwMode="auto">
          <a:xfrm>
            <a:off x="10614223" y="4109221"/>
            <a:ext cx="488117" cy="487990"/>
          </a:xfrm>
          <a:prstGeom prst="rect">
            <a:avLst/>
          </a:prstGeom>
          <a:noFill/>
          <a:ln>
            <a:noFill/>
          </a:ln>
        </p:spPr>
      </p:pic>
      <p:cxnSp>
        <p:nvCxnSpPr>
          <p:cNvPr id="67" name="直接连接符 66"/>
          <p:cNvCxnSpPr>
            <a:stCxn id="37" idx="0"/>
            <a:endCxn id="69" idx="3"/>
          </p:cNvCxnSpPr>
          <p:nvPr/>
        </p:nvCxnSpPr>
        <p:spPr>
          <a:xfrm flipV="1">
            <a:off x="9240916" y="3229453"/>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9847578" y="264693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flipV="1">
            <a:off x="9251220" y="4686309"/>
            <a:ext cx="1289130" cy="1356912"/>
            <a:chOff x="9240916" y="4310148"/>
            <a:chExt cx="1289130" cy="1356912"/>
          </a:xfrm>
        </p:grpSpPr>
        <p:cxnSp>
          <p:nvCxnSpPr>
            <p:cNvPr id="75" name="直接连接符 74"/>
            <p:cNvCxnSpPr>
              <a:endCxn id="76" idx="3"/>
            </p:cNvCxnSpPr>
            <p:nvPr/>
          </p:nvCxnSpPr>
          <p:spPr>
            <a:xfrm flipV="1">
              <a:off x="9240916" y="4892671"/>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9847578" y="431014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Group 89"/>
          <p:cNvGrpSpPr>
            <a:grpSpLocks noChangeAspect="1"/>
          </p:cNvGrpSpPr>
          <p:nvPr/>
        </p:nvGrpSpPr>
        <p:grpSpPr>
          <a:xfrm>
            <a:off x="9989229" y="2763452"/>
            <a:ext cx="366933" cy="472283"/>
            <a:chOff x="-2773363" y="1651000"/>
            <a:chExt cx="2692401" cy="3448051"/>
          </a:xfrm>
          <a:solidFill>
            <a:schemeClr val="bg1">
              <a:lumMod val="65000"/>
            </a:schemeClr>
          </a:solidFill>
        </p:grpSpPr>
        <p:sp>
          <p:nvSpPr>
            <p:cNvPr id="7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sp>
        <p:nvSpPr>
          <p:cNvPr id="86" name="Freeform 22"/>
          <p:cNvSpPr>
            <a:spLocks noEditPoints="1"/>
          </p:cNvSpPr>
          <p:nvPr/>
        </p:nvSpPr>
        <p:spPr bwMode="black">
          <a:xfrm>
            <a:off x="10012602" y="5504965"/>
            <a:ext cx="398140" cy="42548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lumMod val="65000"/>
            </a:schemeClr>
          </a:solidFill>
          <a:ln>
            <a:noFill/>
          </a:ln>
        </p:spPr>
        <p:txBody>
          <a:bodyPr vert="horz" wrap="square" lIns="82305" tIns="41153" rIns="82305" bIns="41153" numCol="1" anchor="t" anchorCtr="0" compatLnSpc="1"/>
          <a:lstStyle/>
          <a:p>
            <a:pPr defTabSz="685800"/>
            <a:endParaRPr lang="en-US" sz="1200">
              <a:solidFill>
                <a:srgbClr val="FFFFFF"/>
              </a:solidFill>
              <a:latin typeface="Segoe UI" panose="020B0502040204020203"/>
            </a:endParaRPr>
          </a:p>
        </p:txBody>
      </p:sp>
      <p:sp>
        <p:nvSpPr>
          <p:cNvPr id="88" name="文本框 87"/>
          <p:cNvSpPr txBox="1"/>
          <p:nvPr/>
        </p:nvSpPr>
        <p:spPr>
          <a:xfrm>
            <a:off x="3363643" y="3825844"/>
            <a:ext cx="2975870" cy="521970"/>
          </a:xfrm>
          <a:prstGeom prst="rect">
            <a:avLst/>
          </a:prstGeom>
          <a:noFill/>
        </p:spPr>
        <p:txBody>
          <a:bodyPr wrap="square" rtlCol="0">
            <a:spAutoFit/>
          </a:bodyPr>
          <a:lstStyle/>
          <a:p>
            <a:pPr algn="ctr"/>
            <a:r>
              <a:rPr lang="zh-CN" altLang="en-US" sz="2800" b="1" dirty="0">
                <a:solidFill>
                  <a:srgbClr val="3563A8"/>
                </a:solidFill>
              </a:rPr>
              <a:t>具体见页面展示</a:t>
            </a:r>
          </a:p>
        </p:txBody>
      </p:sp>
      <p:sp>
        <p:nvSpPr>
          <p:cNvPr id="91" name="矩形 90"/>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2" name="文本框 61"/>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9711" y="724550"/>
            <a:ext cx="4837216" cy="460375"/>
          </a:xfrm>
          <a:prstGeom prst="rect">
            <a:avLst/>
          </a:prstGeom>
          <a:noFill/>
        </p:spPr>
        <p:txBody>
          <a:bodyPr wrap="square" rtlCol="0">
            <a:spAutoFit/>
          </a:bodyPr>
          <a:lstStyle/>
          <a:p>
            <a:pPr algn="ctr"/>
            <a:r>
              <a:rPr lang="zh-CN" altLang="en-US" sz="2400" b="1" dirty="0">
                <a:solidFill>
                  <a:srgbClr val="3563A8"/>
                </a:solidFill>
              </a:rPr>
              <a:t>特征衍生</a:t>
            </a:r>
            <a:r>
              <a:rPr lang="en-US" altLang="zh-CN" sz="2400" b="1" dirty="0">
                <a:solidFill>
                  <a:srgbClr val="3563A8"/>
                </a:solidFill>
              </a:rPr>
              <a:t>NLP</a:t>
            </a:r>
            <a:r>
              <a:rPr lang="zh-CN" altLang="en-US" sz="2400" b="1" dirty="0">
                <a:solidFill>
                  <a:srgbClr val="3563A8"/>
                </a:solidFill>
              </a:rPr>
              <a:t>（王志荣）</a:t>
            </a:r>
          </a:p>
        </p:txBody>
      </p:sp>
      <p:sp>
        <p:nvSpPr>
          <p:cNvPr id="91" name="矩形 90"/>
          <p:cNvSpPr/>
          <p:nvPr/>
        </p:nvSpPr>
        <p:spPr>
          <a:xfrm>
            <a:off x="1466407" y="1614477"/>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73624" y="169333"/>
              <a:ext cx="1438022" cy="276999"/>
            </a:xfrm>
            <a:prstGeom prst="rect">
              <a:avLst/>
            </a:prstGeom>
            <a:noFill/>
          </p:spPr>
          <p:txBody>
            <a:bodyPr wrap="none" rtlCol="0">
              <a:spAutoFit/>
            </a:bodyPr>
            <a:lstStyle/>
            <a:p>
              <a:r>
                <a:rPr lang="en-US" altLang="zh-CN" sz="1200" dirty="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2" name="文本框 61"/>
            <p:cNvSpPr txBox="1"/>
            <p:nvPr/>
          </p:nvSpPr>
          <p:spPr>
            <a:xfrm>
              <a:off x="1636572" y="169333"/>
              <a:ext cx="101181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3" name="图片 2">
            <a:extLst>
              <a:ext uri="{FF2B5EF4-FFF2-40B4-BE49-F238E27FC236}">
                <a16:creationId xmlns:a16="http://schemas.microsoft.com/office/drawing/2014/main" id="{5B116BFB-E0A0-42BB-B8CC-88DC807AC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075" y="954737"/>
            <a:ext cx="5235394" cy="5403048"/>
          </a:xfrm>
          <a:prstGeom prst="rect">
            <a:avLst/>
          </a:prstGeom>
        </p:spPr>
      </p:pic>
    </p:spTree>
    <p:extLst>
      <p:ext uri="{BB962C8B-B14F-4D97-AF65-F5344CB8AC3E}">
        <p14:creationId xmlns:p14="http://schemas.microsoft.com/office/powerpoint/2010/main" val="60505020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76,&quot;width&quot;:6204}"/>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800080"/>
      </a:folHlink>
    </a:clrScheme>
    <a:fontScheme name="自定义 22">
      <a:majorFont>
        <a:latin typeface="Arial"/>
        <a:ea typeface="宋体"/>
        <a:cs typeface=""/>
      </a:majorFont>
      <a:minorFont>
        <a:latin typeface="Arial Unicode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355</Words>
  <Application>Microsoft Office PowerPoint</Application>
  <PresentationFormat>宽屏</PresentationFormat>
  <Paragraphs>88</Paragraphs>
  <Slides>16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Arial Unicode MS</vt:lpstr>
      <vt:lpstr>Arial</vt:lpstr>
      <vt:lpstr>Calibri</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dc:creator>
  <cp:lastModifiedBy>朱 飞龙</cp:lastModifiedBy>
  <cp:revision>91</cp:revision>
  <dcterms:created xsi:type="dcterms:W3CDTF">2014-10-17T09:09:00Z</dcterms:created>
  <dcterms:modified xsi:type="dcterms:W3CDTF">2021-07-02T04:24:32Z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24C0D5320FC34AB689A1AD81E5AFD5FB</vt:lpwstr>
  </property>
  <property fmtid="{D5CDD505-2E9C-101B-9397-08002B2CF9AE}" pid="3" name="KSOProductBuildVer">
    <vt:lpwstr>2052-11.1.0.10640</vt:lpwstr>
  </property>
</Properties>
</file>